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3" r:id="rId3"/>
    <p:sldId id="274" r:id="rId4"/>
    <p:sldId id="275" r:id="rId5"/>
    <p:sldId id="276" r:id="rId6"/>
    <p:sldId id="257" r:id="rId7"/>
    <p:sldId id="265" r:id="rId8"/>
    <p:sldId id="268" r:id="rId9"/>
    <p:sldId id="260" r:id="rId10"/>
    <p:sldId id="270" r:id="rId11"/>
    <p:sldId id="272" r:id="rId12"/>
    <p:sldId id="266" r:id="rId13"/>
    <p:sldId id="267" r:id="rId14"/>
    <p:sldId id="271" r:id="rId15"/>
    <p:sldId id="262" r:id="rId16"/>
    <p:sldId id="261" r:id="rId17"/>
    <p:sldId id="259" r:id="rId18"/>
    <p:sldId id="263" r:id="rId19"/>
    <p:sldId id="26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925"/>
    <a:srgbClr val="11C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F31F3C-7C03-4C51-85B0-B4CDC297AC1B}" v="6747" dt="2018-08-01T03:50:56.4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8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69AD7-9DF8-4777-8EBD-54C964D52F3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10D10F6-5384-4830-8CA9-689813B398F7}">
      <dgm:prSet phldrT="[Text]"/>
      <dgm:spPr/>
      <dgm:t>
        <a:bodyPr/>
        <a:lstStyle/>
        <a:p>
          <a:r>
            <a:rPr lang="en-US" dirty="0"/>
            <a:t>Hours Submitted for county in current prevailing wage cycle</a:t>
          </a:r>
        </a:p>
      </dgm:t>
    </dgm:pt>
    <dgm:pt modelId="{B28288D7-4A39-49D0-AF7C-752986D6BA9E}" type="parTrans" cxnId="{B0AD4FAC-5201-40D2-858F-1AC2BA40F714}">
      <dgm:prSet/>
      <dgm:spPr/>
      <dgm:t>
        <a:bodyPr/>
        <a:lstStyle/>
        <a:p>
          <a:endParaRPr lang="en-US"/>
        </a:p>
      </dgm:t>
    </dgm:pt>
    <dgm:pt modelId="{D9027553-5D7C-4874-9BB5-59EF5D9472C3}" type="sibTrans" cxnId="{B0AD4FAC-5201-40D2-858F-1AC2BA40F714}">
      <dgm:prSet/>
      <dgm:spPr/>
      <dgm:t>
        <a:bodyPr/>
        <a:lstStyle/>
        <a:p>
          <a:endParaRPr lang="en-US"/>
        </a:p>
      </dgm:t>
    </dgm:pt>
    <dgm:pt modelId="{7DA597BC-A7D6-4469-BAE4-BE755E501BFC}">
      <dgm:prSet phldrT="[Text]"/>
      <dgm:spPr/>
      <dgm:t>
        <a:bodyPr/>
        <a:lstStyle/>
        <a:p>
          <a:r>
            <a:rPr lang="en-US" dirty="0"/>
            <a:t>No</a:t>
          </a:r>
        </a:p>
      </dgm:t>
    </dgm:pt>
    <dgm:pt modelId="{8F9E2869-83AE-42BA-9FA3-2C01B3A9399D}" type="parTrans" cxnId="{7199AE12-DC79-482E-859E-1A991E299D44}">
      <dgm:prSet/>
      <dgm:spPr/>
      <dgm:t>
        <a:bodyPr/>
        <a:lstStyle/>
        <a:p>
          <a:endParaRPr lang="en-US"/>
        </a:p>
      </dgm:t>
    </dgm:pt>
    <dgm:pt modelId="{C667275F-454E-40DD-97D5-D022473638EA}" type="sibTrans" cxnId="{7199AE12-DC79-482E-859E-1A991E299D44}">
      <dgm:prSet/>
      <dgm:spPr/>
      <dgm:t>
        <a:bodyPr/>
        <a:lstStyle/>
        <a:p>
          <a:endParaRPr lang="en-US"/>
        </a:p>
      </dgm:t>
    </dgm:pt>
    <dgm:pt modelId="{DE388A21-0D33-476B-9663-0513BAA5EABB}">
      <dgm:prSet phldrT="[Text]"/>
      <dgm:spPr/>
      <dgm:t>
        <a:bodyPr/>
        <a:lstStyle/>
        <a:p>
          <a:r>
            <a:rPr lang="en-US" dirty="0"/>
            <a:t>Hours submitted in past 6 years</a:t>
          </a:r>
        </a:p>
      </dgm:t>
    </dgm:pt>
    <dgm:pt modelId="{658A366D-3696-46B2-AEC9-727A21C7466A}" type="parTrans" cxnId="{07DFA6AE-D0DC-4E0C-BCE7-915F2C028699}">
      <dgm:prSet/>
      <dgm:spPr/>
      <dgm:t>
        <a:bodyPr/>
        <a:lstStyle/>
        <a:p>
          <a:endParaRPr lang="en-US"/>
        </a:p>
      </dgm:t>
    </dgm:pt>
    <dgm:pt modelId="{891653B3-228E-4FE5-B4F3-DA91CCEDB75E}" type="sibTrans" cxnId="{07DFA6AE-D0DC-4E0C-BCE7-915F2C028699}">
      <dgm:prSet/>
      <dgm:spPr/>
      <dgm:t>
        <a:bodyPr/>
        <a:lstStyle/>
        <a:p>
          <a:endParaRPr lang="en-US"/>
        </a:p>
      </dgm:t>
    </dgm:pt>
    <dgm:pt modelId="{5F5963D5-6B6C-49F7-B472-AC80C9A0C5C7}">
      <dgm:prSet phldrT="[Text]"/>
      <dgm:spPr/>
      <dgm:t>
        <a:bodyPr/>
        <a:lstStyle/>
        <a:p>
          <a:r>
            <a:rPr lang="en-US" dirty="0"/>
            <a:t>No hours submitted in past 6 years</a:t>
          </a:r>
        </a:p>
      </dgm:t>
    </dgm:pt>
    <dgm:pt modelId="{27E223C5-80FE-4EB4-A923-48276A7B4225}" type="parTrans" cxnId="{7C0D17AB-A244-47F7-9CF0-F1D3ACB5116F}">
      <dgm:prSet/>
      <dgm:spPr/>
      <dgm:t>
        <a:bodyPr/>
        <a:lstStyle/>
        <a:p>
          <a:endParaRPr lang="en-US"/>
        </a:p>
      </dgm:t>
    </dgm:pt>
    <dgm:pt modelId="{139D283C-334F-4F3B-8D4B-C2CBBAC87F42}" type="sibTrans" cxnId="{7C0D17AB-A244-47F7-9CF0-F1D3ACB5116F}">
      <dgm:prSet/>
      <dgm:spPr/>
      <dgm:t>
        <a:bodyPr/>
        <a:lstStyle/>
        <a:p>
          <a:endParaRPr lang="en-US"/>
        </a:p>
      </dgm:t>
    </dgm:pt>
    <dgm:pt modelId="{FA584E17-CCA2-4539-81D0-BBC3787B514D}">
      <dgm:prSet phldrT="[Text]"/>
      <dgm:spPr/>
      <dgm:t>
        <a:bodyPr/>
        <a:lstStyle/>
        <a:p>
          <a:r>
            <a:rPr lang="en-US" dirty="0"/>
            <a:t>Yes</a:t>
          </a:r>
        </a:p>
      </dgm:t>
    </dgm:pt>
    <dgm:pt modelId="{78DE3D61-4672-4E46-922A-6D58F442138C}" type="parTrans" cxnId="{3A0BE1F7-63C5-41A9-A83F-8F87E9862271}">
      <dgm:prSet/>
      <dgm:spPr/>
      <dgm:t>
        <a:bodyPr/>
        <a:lstStyle/>
        <a:p>
          <a:endParaRPr lang="en-US"/>
        </a:p>
      </dgm:t>
    </dgm:pt>
    <dgm:pt modelId="{D0ADA428-6C95-49F7-B093-29B8FBE37FB8}" type="sibTrans" cxnId="{3A0BE1F7-63C5-41A9-A83F-8F87E9862271}">
      <dgm:prSet/>
      <dgm:spPr/>
      <dgm:t>
        <a:bodyPr/>
        <a:lstStyle/>
        <a:p>
          <a:endParaRPr lang="en-US"/>
        </a:p>
      </dgm:t>
    </dgm:pt>
    <dgm:pt modelId="{E982911C-8ADC-4B81-9D2F-EE3DB8BFD6B6}">
      <dgm:prSet phldrT="[Text]"/>
      <dgm:spPr/>
      <dgm:t>
        <a:bodyPr/>
        <a:lstStyle/>
        <a:p>
          <a:r>
            <a:rPr lang="en-US" dirty="0"/>
            <a:t>Prevailing wage is the most commonly reported wage</a:t>
          </a:r>
        </a:p>
      </dgm:t>
    </dgm:pt>
    <dgm:pt modelId="{EC67C4B7-6561-4B1E-911B-0D351A1BA41D}" type="parTrans" cxnId="{46A983ED-1426-4721-9215-2547F40463C5}">
      <dgm:prSet/>
      <dgm:spPr/>
      <dgm:t>
        <a:bodyPr/>
        <a:lstStyle/>
        <a:p>
          <a:endParaRPr lang="en-US"/>
        </a:p>
      </dgm:t>
    </dgm:pt>
    <dgm:pt modelId="{C7B86476-4612-4854-9593-78BDABE5487D}" type="sibTrans" cxnId="{46A983ED-1426-4721-9215-2547F40463C5}">
      <dgm:prSet/>
      <dgm:spPr/>
      <dgm:t>
        <a:bodyPr/>
        <a:lstStyle/>
        <a:p>
          <a:endParaRPr lang="en-US"/>
        </a:p>
      </dgm:t>
    </dgm:pt>
    <dgm:pt modelId="{FB70D96E-F344-4998-BB6D-5CE53A4A8A33}">
      <dgm:prSet phldrT="[Text]"/>
      <dgm:spPr/>
      <dgm:t>
        <a:bodyPr/>
        <a:lstStyle/>
        <a:p>
          <a:r>
            <a:rPr lang="en-US" dirty="0"/>
            <a:t>Majority of hours collectively bargained</a:t>
          </a:r>
        </a:p>
      </dgm:t>
    </dgm:pt>
    <dgm:pt modelId="{C95013B2-90B7-4CF9-96E5-990BAF74D39A}" type="parTrans" cxnId="{CFB8E327-A3B3-4E4B-AEB4-A0DB52767403}">
      <dgm:prSet/>
      <dgm:spPr/>
      <dgm:t>
        <a:bodyPr/>
        <a:lstStyle/>
        <a:p>
          <a:endParaRPr lang="en-US"/>
        </a:p>
      </dgm:t>
    </dgm:pt>
    <dgm:pt modelId="{BD115AA4-C71F-4D3D-BD70-EFF1EA18367A}" type="sibTrans" cxnId="{CFB8E327-A3B3-4E4B-AEB4-A0DB52767403}">
      <dgm:prSet/>
      <dgm:spPr/>
      <dgm:t>
        <a:bodyPr/>
        <a:lstStyle/>
        <a:p>
          <a:endParaRPr lang="en-US"/>
        </a:p>
      </dgm:t>
    </dgm:pt>
    <dgm:pt modelId="{6453C021-116B-487F-8E3F-3CD4B72FD301}">
      <dgm:prSet phldrT="[Text]"/>
      <dgm:spPr/>
      <dgm:t>
        <a:bodyPr/>
        <a:lstStyle/>
        <a:p>
          <a:r>
            <a:rPr lang="en-US" dirty="0"/>
            <a:t>Majority of hours not collectively bargained</a:t>
          </a:r>
        </a:p>
      </dgm:t>
    </dgm:pt>
    <dgm:pt modelId="{4B9F45A8-46CB-4FE3-8C85-7FE485EC14CB}" type="parTrans" cxnId="{2E8BBEE3-1A87-4AE6-B82E-6FECCDBC1254}">
      <dgm:prSet/>
      <dgm:spPr/>
      <dgm:t>
        <a:bodyPr/>
        <a:lstStyle/>
        <a:p>
          <a:endParaRPr lang="en-US"/>
        </a:p>
      </dgm:t>
    </dgm:pt>
    <dgm:pt modelId="{42A3FC49-2F2B-4A5F-8563-82D70C1C3422}" type="sibTrans" cxnId="{2E8BBEE3-1A87-4AE6-B82E-6FECCDBC1254}">
      <dgm:prSet/>
      <dgm:spPr/>
      <dgm:t>
        <a:bodyPr/>
        <a:lstStyle/>
        <a:p>
          <a:endParaRPr lang="en-US"/>
        </a:p>
      </dgm:t>
    </dgm:pt>
    <dgm:pt modelId="{30276EEC-35CC-4F95-BECB-46BEE42B1C34}">
      <dgm:prSet phldrT="[Text]"/>
      <dgm:spPr/>
      <dgm:t>
        <a:bodyPr/>
        <a:lstStyle/>
        <a:p>
          <a:r>
            <a:rPr lang="en-US" dirty="0"/>
            <a:t>Prevailing wage is CBA rate</a:t>
          </a:r>
        </a:p>
      </dgm:t>
    </dgm:pt>
    <dgm:pt modelId="{B9144DB4-2D01-47D8-A033-1EE6DA2C24B3}" type="parTrans" cxnId="{85663F00-090C-43ED-A4BF-B1FC1E27D8F4}">
      <dgm:prSet/>
      <dgm:spPr/>
      <dgm:t>
        <a:bodyPr/>
        <a:lstStyle/>
        <a:p>
          <a:endParaRPr lang="en-US"/>
        </a:p>
      </dgm:t>
    </dgm:pt>
    <dgm:pt modelId="{4315B2F6-F4CC-4F53-ACE8-022A06A8C105}" type="sibTrans" cxnId="{85663F00-090C-43ED-A4BF-B1FC1E27D8F4}">
      <dgm:prSet/>
      <dgm:spPr/>
      <dgm:t>
        <a:bodyPr/>
        <a:lstStyle/>
        <a:p>
          <a:endParaRPr lang="en-US"/>
        </a:p>
      </dgm:t>
    </dgm:pt>
    <dgm:pt modelId="{E992FCAA-59FD-49F2-90AD-61437838426A}">
      <dgm:prSet phldrT="[Text]"/>
      <dgm:spPr/>
      <dgm:t>
        <a:bodyPr/>
        <a:lstStyle/>
        <a:p>
          <a:r>
            <a:rPr lang="en-US" dirty="0"/>
            <a:t>Previous prevailing wage remains in effect</a:t>
          </a:r>
        </a:p>
      </dgm:t>
    </dgm:pt>
    <dgm:pt modelId="{431A88B0-11DA-48E6-A2F9-4A61AB8273FE}" type="parTrans" cxnId="{C1756EA9-775D-4E41-845D-A95B9041CAA3}">
      <dgm:prSet/>
      <dgm:spPr/>
      <dgm:t>
        <a:bodyPr/>
        <a:lstStyle/>
        <a:p>
          <a:endParaRPr lang="en-US"/>
        </a:p>
      </dgm:t>
    </dgm:pt>
    <dgm:pt modelId="{449BC41B-F2E8-456B-B271-5E921A247AAD}" type="sibTrans" cxnId="{C1756EA9-775D-4E41-845D-A95B9041CAA3}">
      <dgm:prSet/>
      <dgm:spPr/>
      <dgm:t>
        <a:bodyPr/>
        <a:lstStyle/>
        <a:p>
          <a:endParaRPr lang="en-US"/>
        </a:p>
      </dgm:t>
    </dgm:pt>
    <dgm:pt modelId="{90D209D4-482E-438F-B4AE-C74C05AFEECF}">
      <dgm:prSet phldrT="[Text]"/>
      <dgm:spPr/>
      <dgm:t>
        <a:bodyPr/>
        <a:lstStyle/>
        <a:p>
          <a:r>
            <a:rPr lang="en-US" dirty="0"/>
            <a:t>Majority of hours in adjacent counties collectively bargained</a:t>
          </a:r>
        </a:p>
      </dgm:t>
    </dgm:pt>
    <dgm:pt modelId="{2B2E3C46-960A-4A01-9770-D6CF8E258B06}" type="parTrans" cxnId="{8B6E9874-B454-4F06-A597-F9F5C81113E2}">
      <dgm:prSet/>
      <dgm:spPr/>
      <dgm:t>
        <a:bodyPr/>
        <a:lstStyle/>
        <a:p>
          <a:endParaRPr lang="en-US"/>
        </a:p>
      </dgm:t>
    </dgm:pt>
    <dgm:pt modelId="{E5A37314-219E-472E-9482-7F038DEDE947}" type="sibTrans" cxnId="{8B6E9874-B454-4F06-A597-F9F5C81113E2}">
      <dgm:prSet/>
      <dgm:spPr/>
      <dgm:t>
        <a:bodyPr/>
        <a:lstStyle/>
        <a:p>
          <a:endParaRPr lang="en-US"/>
        </a:p>
      </dgm:t>
    </dgm:pt>
    <dgm:pt modelId="{EF204EF0-4B12-4691-9A1A-4A2C4E47EA74}">
      <dgm:prSet phldrT="[Text]"/>
      <dgm:spPr/>
      <dgm:t>
        <a:bodyPr/>
        <a:lstStyle/>
        <a:p>
          <a:r>
            <a:rPr lang="en-US" dirty="0"/>
            <a:t>Majority of hours in adjacent counties not collectively bargained</a:t>
          </a:r>
        </a:p>
      </dgm:t>
    </dgm:pt>
    <dgm:pt modelId="{677DECE1-E3D9-4970-B8DD-899519AEB796}" type="parTrans" cxnId="{8659E73F-0808-4DF9-8F35-731081FCED72}">
      <dgm:prSet/>
      <dgm:spPr/>
      <dgm:t>
        <a:bodyPr/>
        <a:lstStyle/>
        <a:p>
          <a:endParaRPr lang="en-US"/>
        </a:p>
      </dgm:t>
    </dgm:pt>
    <dgm:pt modelId="{6F0B2A16-F122-45D3-A75C-13F30F852BD9}" type="sibTrans" cxnId="{8659E73F-0808-4DF9-8F35-731081FCED72}">
      <dgm:prSet/>
      <dgm:spPr/>
      <dgm:t>
        <a:bodyPr/>
        <a:lstStyle/>
        <a:p>
          <a:endParaRPr lang="en-US"/>
        </a:p>
      </dgm:t>
    </dgm:pt>
    <dgm:pt modelId="{0E9F1FA8-E73B-43C1-B290-4119F9AACD77}">
      <dgm:prSet phldrT="[Text]"/>
      <dgm:spPr/>
      <dgm:t>
        <a:bodyPr/>
        <a:lstStyle/>
        <a:p>
          <a:r>
            <a:rPr lang="en-US" dirty="0"/>
            <a:t>Prevailing wage is CBA rate</a:t>
          </a:r>
        </a:p>
      </dgm:t>
    </dgm:pt>
    <dgm:pt modelId="{A906DCC6-4CA0-4926-8E34-4C674C59CA2D}" type="parTrans" cxnId="{DFF2C473-BCA8-4380-A5B9-B3A2A1DF95CD}">
      <dgm:prSet/>
      <dgm:spPr/>
      <dgm:t>
        <a:bodyPr/>
        <a:lstStyle/>
        <a:p>
          <a:endParaRPr lang="en-US"/>
        </a:p>
      </dgm:t>
    </dgm:pt>
    <dgm:pt modelId="{5AAE2E18-437D-4B36-8790-0600D9D5133B}" type="sibTrans" cxnId="{DFF2C473-BCA8-4380-A5B9-B3A2A1DF95CD}">
      <dgm:prSet/>
      <dgm:spPr/>
      <dgm:t>
        <a:bodyPr/>
        <a:lstStyle/>
        <a:p>
          <a:endParaRPr lang="en-US"/>
        </a:p>
      </dgm:t>
    </dgm:pt>
    <dgm:pt modelId="{F286A97E-6DD1-4AE8-B088-BD9B69DC939A}">
      <dgm:prSet phldrT="[Text]"/>
      <dgm:spPr/>
      <dgm:t>
        <a:bodyPr/>
        <a:lstStyle/>
        <a:p>
          <a:r>
            <a:rPr lang="en-US" dirty="0"/>
            <a:t>Prevailing wage from adjacent counties becomes the county prevailing wage</a:t>
          </a:r>
        </a:p>
      </dgm:t>
    </dgm:pt>
    <dgm:pt modelId="{FAF898AB-BB66-4A28-9542-7A0ACF31B691}" type="parTrans" cxnId="{CED34681-9BA0-44A8-B7B7-0E2F4931CF60}">
      <dgm:prSet/>
      <dgm:spPr/>
      <dgm:t>
        <a:bodyPr/>
        <a:lstStyle/>
        <a:p>
          <a:endParaRPr lang="en-US"/>
        </a:p>
      </dgm:t>
    </dgm:pt>
    <dgm:pt modelId="{51E11204-D8C3-46A4-A2E1-D067E594CC4F}" type="sibTrans" cxnId="{CED34681-9BA0-44A8-B7B7-0E2F4931CF60}">
      <dgm:prSet/>
      <dgm:spPr/>
      <dgm:t>
        <a:bodyPr/>
        <a:lstStyle/>
        <a:p>
          <a:endParaRPr lang="en-US"/>
        </a:p>
      </dgm:t>
    </dgm:pt>
    <dgm:pt modelId="{D765928E-999C-4392-9276-675C4F4BF663}" type="pres">
      <dgm:prSet presAssocID="{1B269AD7-9DF8-4777-8EBD-54C964D52F3D}" presName="hierChild1" presStyleCnt="0">
        <dgm:presLayoutVars>
          <dgm:chPref val="1"/>
          <dgm:dir/>
          <dgm:animOne val="branch"/>
          <dgm:animLvl val="lvl"/>
          <dgm:resizeHandles/>
        </dgm:presLayoutVars>
      </dgm:prSet>
      <dgm:spPr/>
    </dgm:pt>
    <dgm:pt modelId="{A15F9C84-BCD3-4CDE-BCAE-3FF77390700B}" type="pres">
      <dgm:prSet presAssocID="{810D10F6-5384-4830-8CA9-689813B398F7}" presName="hierRoot1" presStyleCnt="0"/>
      <dgm:spPr/>
    </dgm:pt>
    <dgm:pt modelId="{3520EB37-0505-43FA-A127-F298FC1F3D32}" type="pres">
      <dgm:prSet presAssocID="{810D10F6-5384-4830-8CA9-689813B398F7}" presName="composite" presStyleCnt="0"/>
      <dgm:spPr/>
    </dgm:pt>
    <dgm:pt modelId="{3B398039-7100-4860-BBF4-6D1264EB9576}" type="pres">
      <dgm:prSet presAssocID="{810D10F6-5384-4830-8CA9-689813B398F7}" presName="background" presStyleLbl="node0" presStyleIdx="0" presStyleCnt="1"/>
      <dgm:spPr/>
    </dgm:pt>
    <dgm:pt modelId="{454BDC7B-E4FB-4ECD-A98D-7B48953B55B5}" type="pres">
      <dgm:prSet presAssocID="{810D10F6-5384-4830-8CA9-689813B398F7}" presName="text" presStyleLbl="fgAcc0" presStyleIdx="0" presStyleCnt="1">
        <dgm:presLayoutVars>
          <dgm:chPref val="3"/>
        </dgm:presLayoutVars>
      </dgm:prSet>
      <dgm:spPr/>
    </dgm:pt>
    <dgm:pt modelId="{2473845D-0729-415B-87E3-BE94974B8898}" type="pres">
      <dgm:prSet presAssocID="{810D10F6-5384-4830-8CA9-689813B398F7}" presName="hierChild2" presStyleCnt="0"/>
      <dgm:spPr/>
    </dgm:pt>
    <dgm:pt modelId="{D95812AA-CDD6-42FC-9078-5E5F57FECD99}" type="pres">
      <dgm:prSet presAssocID="{8F9E2869-83AE-42BA-9FA3-2C01B3A9399D}" presName="Name10" presStyleLbl="parChTrans1D2" presStyleIdx="0" presStyleCnt="2"/>
      <dgm:spPr/>
    </dgm:pt>
    <dgm:pt modelId="{FE317880-C9DB-4BC5-A17F-F6382D9F29A4}" type="pres">
      <dgm:prSet presAssocID="{7DA597BC-A7D6-4469-BAE4-BE755E501BFC}" presName="hierRoot2" presStyleCnt="0"/>
      <dgm:spPr/>
    </dgm:pt>
    <dgm:pt modelId="{564182E9-2E9D-4298-9C68-6991FCC6826E}" type="pres">
      <dgm:prSet presAssocID="{7DA597BC-A7D6-4469-BAE4-BE755E501BFC}" presName="composite2" presStyleCnt="0"/>
      <dgm:spPr/>
    </dgm:pt>
    <dgm:pt modelId="{69A8FF2F-C61E-49FE-8C40-AA855439589D}" type="pres">
      <dgm:prSet presAssocID="{7DA597BC-A7D6-4469-BAE4-BE755E501BFC}" presName="background2" presStyleLbl="node2" presStyleIdx="0" presStyleCnt="2"/>
      <dgm:spPr/>
    </dgm:pt>
    <dgm:pt modelId="{CB0C25D0-F017-4D89-A677-21F979B8A39E}" type="pres">
      <dgm:prSet presAssocID="{7DA597BC-A7D6-4469-BAE4-BE755E501BFC}" presName="text2" presStyleLbl="fgAcc2" presStyleIdx="0" presStyleCnt="2">
        <dgm:presLayoutVars>
          <dgm:chPref val="3"/>
        </dgm:presLayoutVars>
      </dgm:prSet>
      <dgm:spPr/>
    </dgm:pt>
    <dgm:pt modelId="{6033ECB4-E616-44B4-86C1-EF0B879AB0E0}" type="pres">
      <dgm:prSet presAssocID="{7DA597BC-A7D6-4469-BAE4-BE755E501BFC}" presName="hierChild3" presStyleCnt="0"/>
      <dgm:spPr/>
    </dgm:pt>
    <dgm:pt modelId="{AAAF4567-ACE9-4E02-A201-FE2DA14A4F5A}" type="pres">
      <dgm:prSet presAssocID="{658A366D-3696-46B2-AEC9-727A21C7466A}" presName="Name17" presStyleLbl="parChTrans1D3" presStyleIdx="0" presStyleCnt="3"/>
      <dgm:spPr/>
    </dgm:pt>
    <dgm:pt modelId="{B9F35F3D-9974-4B70-851F-65418FC9541A}" type="pres">
      <dgm:prSet presAssocID="{DE388A21-0D33-476B-9663-0513BAA5EABB}" presName="hierRoot3" presStyleCnt="0"/>
      <dgm:spPr/>
    </dgm:pt>
    <dgm:pt modelId="{85FE3783-FBAF-4DEC-881A-6E75DCA13F0C}" type="pres">
      <dgm:prSet presAssocID="{DE388A21-0D33-476B-9663-0513BAA5EABB}" presName="composite3" presStyleCnt="0"/>
      <dgm:spPr/>
    </dgm:pt>
    <dgm:pt modelId="{F57B2389-BE5E-4F61-92C0-823177B39236}" type="pres">
      <dgm:prSet presAssocID="{DE388A21-0D33-476B-9663-0513BAA5EABB}" presName="background3" presStyleLbl="node3" presStyleIdx="0" presStyleCnt="3"/>
      <dgm:spPr/>
    </dgm:pt>
    <dgm:pt modelId="{F0CB7015-9E3C-4DFA-9A84-1745D87AE4A4}" type="pres">
      <dgm:prSet presAssocID="{DE388A21-0D33-476B-9663-0513BAA5EABB}" presName="text3" presStyleLbl="fgAcc3" presStyleIdx="0" presStyleCnt="3">
        <dgm:presLayoutVars>
          <dgm:chPref val="3"/>
        </dgm:presLayoutVars>
      </dgm:prSet>
      <dgm:spPr/>
    </dgm:pt>
    <dgm:pt modelId="{2820F6C3-1DA7-4007-9BFB-972C4251B86B}" type="pres">
      <dgm:prSet presAssocID="{DE388A21-0D33-476B-9663-0513BAA5EABB}" presName="hierChild4" presStyleCnt="0"/>
      <dgm:spPr/>
    </dgm:pt>
    <dgm:pt modelId="{AC433099-5E4D-4205-A455-2ABF485473D8}" type="pres">
      <dgm:prSet presAssocID="{C95013B2-90B7-4CF9-96E5-990BAF74D39A}" presName="Name23" presStyleLbl="parChTrans1D4" presStyleIdx="0" presStyleCnt="8"/>
      <dgm:spPr/>
    </dgm:pt>
    <dgm:pt modelId="{283F806A-ADCB-4018-9500-71E5D9BC865C}" type="pres">
      <dgm:prSet presAssocID="{FB70D96E-F344-4998-BB6D-5CE53A4A8A33}" presName="hierRoot4" presStyleCnt="0"/>
      <dgm:spPr/>
    </dgm:pt>
    <dgm:pt modelId="{88680B37-7057-4AD3-A14E-65E49D39C997}" type="pres">
      <dgm:prSet presAssocID="{FB70D96E-F344-4998-BB6D-5CE53A4A8A33}" presName="composite4" presStyleCnt="0"/>
      <dgm:spPr/>
    </dgm:pt>
    <dgm:pt modelId="{626B3781-F6F9-4000-8761-62002DDA8831}" type="pres">
      <dgm:prSet presAssocID="{FB70D96E-F344-4998-BB6D-5CE53A4A8A33}" presName="background4" presStyleLbl="node4" presStyleIdx="0" presStyleCnt="8"/>
      <dgm:spPr/>
    </dgm:pt>
    <dgm:pt modelId="{DFCC2759-5732-4988-977B-BA5A12FC5B7C}" type="pres">
      <dgm:prSet presAssocID="{FB70D96E-F344-4998-BB6D-5CE53A4A8A33}" presName="text4" presStyleLbl="fgAcc4" presStyleIdx="0" presStyleCnt="8">
        <dgm:presLayoutVars>
          <dgm:chPref val="3"/>
        </dgm:presLayoutVars>
      </dgm:prSet>
      <dgm:spPr/>
    </dgm:pt>
    <dgm:pt modelId="{7440C208-7EC0-4FDC-82E6-EF45EE103073}" type="pres">
      <dgm:prSet presAssocID="{FB70D96E-F344-4998-BB6D-5CE53A4A8A33}" presName="hierChild5" presStyleCnt="0"/>
      <dgm:spPr/>
    </dgm:pt>
    <dgm:pt modelId="{1ACAC8F8-520F-4018-A58E-A2B24597DD01}" type="pres">
      <dgm:prSet presAssocID="{B9144DB4-2D01-47D8-A033-1EE6DA2C24B3}" presName="Name23" presStyleLbl="parChTrans1D4" presStyleIdx="1" presStyleCnt="8"/>
      <dgm:spPr/>
    </dgm:pt>
    <dgm:pt modelId="{924AF311-2B86-4C6F-A77B-B9341B2124F8}" type="pres">
      <dgm:prSet presAssocID="{30276EEC-35CC-4F95-BECB-46BEE42B1C34}" presName="hierRoot4" presStyleCnt="0"/>
      <dgm:spPr/>
    </dgm:pt>
    <dgm:pt modelId="{41270913-4C02-4B61-A19F-538DF1E74EC2}" type="pres">
      <dgm:prSet presAssocID="{30276EEC-35CC-4F95-BECB-46BEE42B1C34}" presName="composite4" presStyleCnt="0"/>
      <dgm:spPr/>
    </dgm:pt>
    <dgm:pt modelId="{EE9E6603-DDDB-4978-9747-29B750A815EF}" type="pres">
      <dgm:prSet presAssocID="{30276EEC-35CC-4F95-BECB-46BEE42B1C34}" presName="background4" presStyleLbl="node4" presStyleIdx="1" presStyleCnt="8"/>
      <dgm:spPr/>
    </dgm:pt>
    <dgm:pt modelId="{B544C3B4-F50E-481D-AE29-35045AB7C4A5}" type="pres">
      <dgm:prSet presAssocID="{30276EEC-35CC-4F95-BECB-46BEE42B1C34}" presName="text4" presStyleLbl="fgAcc4" presStyleIdx="1" presStyleCnt="8">
        <dgm:presLayoutVars>
          <dgm:chPref val="3"/>
        </dgm:presLayoutVars>
      </dgm:prSet>
      <dgm:spPr/>
    </dgm:pt>
    <dgm:pt modelId="{FB81EB47-62B1-486C-A7EA-9D39AB281F39}" type="pres">
      <dgm:prSet presAssocID="{30276EEC-35CC-4F95-BECB-46BEE42B1C34}" presName="hierChild5" presStyleCnt="0"/>
      <dgm:spPr/>
    </dgm:pt>
    <dgm:pt modelId="{9FB6B2D3-163D-45BD-B79A-2493F653633B}" type="pres">
      <dgm:prSet presAssocID="{4B9F45A8-46CB-4FE3-8C85-7FE485EC14CB}" presName="Name23" presStyleLbl="parChTrans1D4" presStyleIdx="2" presStyleCnt="8"/>
      <dgm:spPr/>
    </dgm:pt>
    <dgm:pt modelId="{0DFC9F7A-156D-4D66-BBA8-6F5F7E94662B}" type="pres">
      <dgm:prSet presAssocID="{6453C021-116B-487F-8E3F-3CD4B72FD301}" presName="hierRoot4" presStyleCnt="0"/>
      <dgm:spPr/>
    </dgm:pt>
    <dgm:pt modelId="{0E4671F2-EBED-4A92-9990-00834EA5FDA5}" type="pres">
      <dgm:prSet presAssocID="{6453C021-116B-487F-8E3F-3CD4B72FD301}" presName="composite4" presStyleCnt="0"/>
      <dgm:spPr/>
    </dgm:pt>
    <dgm:pt modelId="{008FAA88-65BA-46B7-BDB1-3DFEA88E3E1A}" type="pres">
      <dgm:prSet presAssocID="{6453C021-116B-487F-8E3F-3CD4B72FD301}" presName="background4" presStyleLbl="node4" presStyleIdx="2" presStyleCnt="8"/>
      <dgm:spPr/>
    </dgm:pt>
    <dgm:pt modelId="{042208E9-99E3-477F-A10C-03631C2D74DE}" type="pres">
      <dgm:prSet presAssocID="{6453C021-116B-487F-8E3F-3CD4B72FD301}" presName="text4" presStyleLbl="fgAcc4" presStyleIdx="2" presStyleCnt="8">
        <dgm:presLayoutVars>
          <dgm:chPref val="3"/>
        </dgm:presLayoutVars>
      </dgm:prSet>
      <dgm:spPr/>
    </dgm:pt>
    <dgm:pt modelId="{18E9C7C0-9F72-4DB9-8799-80035CE4545F}" type="pres">
      <dgm:prSet presAssocID="{6453C021-116B-487F-8E3F-3CD4B72FD301}" presName="hierChild5" presStyleCnt="0"/>
      <dgm:spPr/>
    </dgm:pt>
    <dgm:pt modelId="{F2F6D549-8D57-4EB0-9CD1-03942F10E8F3}" type="pres">
      <dgm:prSet presAssocID="{431A88B0-11DA-48E6-A2F9-4A61AB8273FE}" presName="Name23" presStyleLbl="parChTrans1D4" presStyleIdx="3" presStyleCnt="8"/>
      <dgm:spPr/>
    </dgm:pt>
    <dgm:pt modelId="{B02A2338-D499-444A-A49F-07A12658A2C4}" type="pres">
      <dgm:prSet presAssocID="{E992FCAA-59FD-49F2-90AD-61437838426A}" presName="hierRoot4" presStyleCnt="0"/>
      <dgm:spPr/>
    </dgm:pt>
    <dgm:pt modelId="{36375815-B83E-451C-A4C0-02FABF3B9F35}" type="pres">
      <dgm:prSet presAssocID="{E992FCAA-59FD-49F2-90AD-61437838426A}" presName="composite4" presStyleCnt="0"/>
      <dgm:spPr/>
    </dgm:pt>
    <dgm:pt modelId="{FEAD65C5-0492-48D8-8BDB-2354F015B09E}" type="pres">
      <dgm:prSet presAssocID="{E992FCAA-59FD-49F2-90AD-61437838426A}" presName="background4" presStyleLbl="node4" presStyleIdx="3" presStyleCnt="8"/>
      <dgm:spPr/>
    </dgm:pt>
    <dgm:pt modelId="{A23CCBCC-54F7-472B-85EF-32A0B6FD3365}" type="pres">
      <dgm:prSet presAssocID="{E992FCAA-59FD-49F2-90AD-61437838426A}" presName="text4" presStyleLbl="fgAcc4" presStyleIdx="3" presStyleCnt="8">
        <dgm:presLayoutVars>
          <dgm:chPref val="3"/>
        </dgm:presLayoutVars>
      </dgm:prSet>
      <dgm:spPr/>
    </dgm:pt>
    <dgm:pt modelId="{8C210B75-1A89-4BFC-9FDE-74C841958FB8}" type="pres">
      <dgm:prSet presAssocID="{E992FCAA-59FD-49F2-90AD-61437838426A}" presName="hierChild5" presStyleCnt="0"/>
      <dgm:spPr/>
    </dgm:pt>
    <dgm:pt modelId="{F227284D-4C59-45DD-B4F8-1F9039956D3B}" type="pres">
      <dgm:prSet presAssocID="{27E223C5-80FE-4EB4-A923-48276A7B4225}" presName="Name17" presStyleLbl="parChTrans1D3" presStyleIdx="1" presStyleCnt="3"/>
      <dgm:spPr/>
    </dgm:pt>
    <dgm:pt modelId="{4C754864-1EFE-47B4-B519-5796DF6E3B5E}" type="pres">
      <dgm:prSet presAssocID="{5F5963D5-6B6C-49F7-B472-AC80C9A0C5C7}" presName="hierRoot3" presStyleCnt="0"/>
      <dgm:spPr/>
    </dgm:pt>
    <dgm:pt modelId="{BBF0A0CF-92BA-4554-9D98-B429245177D3}" type="pres">
      <dgm:prSet presAssocID="{5F5963D5-6B6C-49F7-B472-AC80C9A0C5C7}" presName="composite3" presStyleCnt="0"/>
      <dgm:spPr/>
    </dgm:pt>
    <dgm:pt modelId="{1D6FA974-E275-40D8-A007-A3924009C32B}" type="pres">
      <dgm:prSet presAssocID="{5F5963D5-6B6C-49F7-B472-AC80C9A0C5C7}" presName="background3" presStyleLbl="node3" presStyleIdx="1" presStyleCnt="3"/>
      <dgm:spPr/>
    </dgm:pt>
    <dgm:pt modelId="{F6E53DC8-4428-4589-BC54-6571BE7AD961}" type="pres">
      <dgm:prSet presAssocID="{5F5963D5-6B6C-49F7-B472-AC80C9A0C5C7}" presName="text3" presStyleLbl="fgAcc3" presStyleIdx="1" presStyleCnt="3">
        <dgm:presLayoutVars>
          <dgm:chPref val="3"/>
        </dgm:presLayoutVars>
      </dgm:prSet>
      <dgm:spPr/>
    </dgm:pt>
    <dgm:pt modelId="{DFF8C32B-F3FA-466C-BFA3-9ED40FF9826B}" type="pres">
      <dgm:prSet presAssocID="{5F5963D5-6B6C-49F7-B472-AC80C9A0C5C7}" presName="hierChild4" presStyleCnt="0"/>
      <dgm:spPr/>
    </dgm:pt>
    <dgm:pt modelId="{2831D21D-BB7C-447E-8097-BB68DD504822}" type="pres">
      <dgm:prSet presAssocID="{2B2E3C46-960A-4A01-9770-D6CF8E258B06}" presName="Name23" presStyleLbl="parChTrans1D4" presStyleIdx="4" presStyleCnt="8"/>
      <dgm:spPr/>
    </dgm:pt>
    <dgm:pt modelId="{899861FB-0EDE-41C8-BA10-BB34CC263B7C}" type="pres">
      <dgm:prSet presAssocID="{90D209D4-482E-438F-B4AE-C74C05AFEECF}" presName="hierRoot4" presStyleCnt="0"/>
      <dgm:spPr/>
    </dgm:pt>
    <dgm:pt modelId="{FBD84340-AF6A-4CF9-AB7C-DBD48589E539}" type="pres">
      <dgm:prSet presAssocID="{90D209D4-482E-438F-B4AE-C74C05AFEECF}" presName="composite4" presStyleCnt="0"/>
      <dgm:spPr/>
    </dgm:pt>
    <dgm:pt modelId="{DEFAB14C-BFF3-4CEF-BE33-F9D3EF0632CB}" type="pres">
      <dgm:prSet presAssocID="{90D209D4-482E-438F-B4AE-C74C05AFEECF}" presName="background4" presStyleLbl="node4" presStyleIdx="4" presStyleCnt="8"/>
      <dgm:spPr/>
    </dgm:pt>
    <dgm:pt modelId="{04CF0B80-021A-426A-B1A4-B1CAB058317D}" type="pres">
      <dgm:prSet presAssocID="{90D209D4-482E-438F-B4AE-C74C05AFEECF}" presName="text4" presStyleLbl="fgAcc4" presStyleIdx="4" presStyleCnt="8">
        <dgm:presLayoutVars>
          <dgm:chPref val="3"/>
        </dgm:presLayoutVars>
      </dgm:prSet>
      <dgm:spPr/>
    </dgm:pt>
    <dgm:pt modelId="{4954BFFD-262E-458C-ACB1-CFADA53FFA21}" type="pres">
      <dgm:prSet presAssocID="{90D209D4-482E-438F-B4AE-C74C05AFEECF}" presName="hierChild5" presStyleCnt="0"/>
      <dgm:spPr/>
    </dgm:pt>
    <dgm:pt modelId="{19775A88-BA69-48FE-A70A-86E5970ECB9B}" type="pres">
      <dgm:prSet presAssocID="{A906DCC6-4CA0-4926-8E34-4C674C59CA2D}" presName="Name23" presStyleLbl="parChTrans1D4" presStyleIdx="5" presStyleCnt="8"/>
      <dgm:spPr/>
    </dgm:pt>
    <dgm:pt modelId="{C57149FB-60BA-4EEA-94A3-5130B4D01F1B}" type="pres">
      <dgm:prSet presAssocID="{0E9F1FA8-E73B-43C1-B290-4119F9AACD77}" presName="hierRoot4" presStyleCnt="0"/>
      <dgm:spPr/>
    </dgm:pt>
    <dgm:pt modelId="{4C4D0DAF-729F-4073-89BC-84C701F2E9D8}" type="pres">
      <dgm:prSet presAssocID="{0E9F1FA8-E73B-43C1-B290-4119F9AACD77}" presName="composite4" presStyleCnt="0"/>
      <dgm:spPr/>
    </dgm:pt>
    <dgm:pt modelId="{3E9E99CC-02AF-422E-9F91-731B9BCE7B51}" type="pres">
      <dgm:prSet presAssocID="{0E9F1FA8-E73B-43C1-B290-4119F9AACD77}" presName="background4" presStyleLbl="node4" presStyleIdx="5" presStyleCnt="8"/>
      <dgm:spPr/>
    </dgm:pt>
    <dgm:pt modelId="{B6950857-66B7-43BB-84ED-20756B805054}" type="pres">
      <dgm:prSet presAssocID="{0E9F1FA8-E73B-43C1-B290-4119F9AACD77}" presName="text4" presStyleLbl="fgAcc4" presStyleIdx="5" presStyleCnt="8">
        <dgm:presLayoutVars>
          <dgm:chPref val="3"/>
        </dgm:presLayoutVars>
      </dgm:prSet>
      <dgm:spPr/>
    </dgm:pt>
    <dgm:pt modelId="{0FAAFA1B-394C-4BAA-BB0D-23216B600E6B}" type="pres">
      <dgm:prSet presAssocID="{0E9F1FA8-E73B-43C1-B290-4119F9AACD77}" presName="hierChild5" presStyleCnt="0"/>
      <dgm:spPr/>
    </dgm:pt>
    <dgm:pt modelId="{74542A31-2A71-4FC4-AABD-814F3F26814C}" type="pres">
      <dgm:prSet presAssocID="{677DECE1-E3D9-4970-B8DD-899519AEB796}" presName="Name23" presStyleLbl="parChTrans1D4" presStyleIdx="6" presStyleCnt="8"/>
      <dgm:spPr/>
    </dgm:pt>
    <dgm:pt modelId="{112E963B-3201-49A2-A740-68566B880D5A}" type="pres">
      <dgm:prSet presAssocID="{EF204EF0-4B12-4691-9A1A-4A2C4E47EA74}" presName="hierRoot4" presStyleCnt="0"/>
      <dgm:spPr/>
    </dgm:pt>
    <dgm:pt modelId="{54BEAEDC-17AF-40BA-A8B6-A1C34DB1BF94}" type="pres">
      <dgm:prSet presAssocID="{EF204EF0-4B12-4691-9A1A-4A2C4E47EA74}" presName="composite4" presStyleCnt="0"/>
      <dgm:spPr/>
    </dgm:pt>
    <dgm:pt modelId="{CE1A88DD-2FA8-4A9B-9442-2A02CE75D63E}" type="pres">
      <dgm:prSet presAssocID="{EF204EF0-4B12-4691-9A1A-4A2C4E47EA74}" presName="background4" presStyleLbl="node4" presStyleIdx="6" presStyleCnt="8"/>
      <dgm:spPr/>
    </dgm:pt>
    <dgm:pt modelId="{9AC3DB48-0E50-45FE-9B36-4B002281544A}" type="pres">
      <dgm:prSet presAssocID="{EF204EF0-4B12-4691-9A1A-4A2C4E47EA74}" presName="text4" presStyleLbl="fgAcc4" presStyleIdx="6" presStyleCnt="8">
        <dgm:presLayoutVars>
          <dgm:chPref val="3"/>
        </dgm:presLayoutVars>
      </dgm:prSet>
      <dgm:spPr/>
    </dgm:pt>
    <dgm:pt modelId="{D1BEDBE3-4D9E-4C54-BB50-04BA526A9433}" type="pres">
      <dgm:prSet presAssocID="{EF204EF0-4B12-4691-9A1A-4A2C4E47EA74}" presName="hierChild5" presStyleCnt="0"/>
      <dgm:spPr/>
    </dgm:pt>
    <dgm:pt modelId="{E7183C1C-E077-4929-8C5E-7503EFDD5A6B}" type="pres">
      <dgm:prSet presAssocID="{FAF898AB-BB66-4A28-9542-7A0ACF31B691}" presName="Name23" presStyleLbl="parChTrans1D4" presStyleIdx="7" presStyleCnt="8"/>
      <dgm:spPr/>
    </dgm:pt>
    <dgm:pt modelId="{5D80E257-76D2-42A9-8296-5C46CB3A93A9}" type="pres">
      <dgm:prSet presAssocID="{F286A97E-6DD1-4AE8-B088-BD9B69DC939A}" presName="hierRoot4" presStyleCnt="0"/>
      <dgm:spPr/>
    </dgm:pt>
    <dgm:pt modelId="{3689D305-7619-4A54-9B0E-16D1C869DE87}" type="pres">
      <dgm:prSet presAssocID="{F286A97E-6DD1-4AE8-B088-BD9B69DC939A}" presName="composite4" presStyleCnt="0"/>
      <dgm:spPr/>
    </dgm:pt>
    <dgm:pt modelId="{8C82E625-D6B8-4E67-B820-1073397E97A9}" type="pres">
      <dgm:prSet presAssocID="{F286A97E-6DD1-4AE8-B088-BD9B69DC939A}" presName="background4" presStyleLbl="node4" presStyleIdx="7" presStyleCnt="8"/>
      <dgm:spPr/>
    </dgm:pt>
    <dgm:pt modelId="{C611B2A3-048D-4F2F-8BFD-DB0D7D5FFBD7}" type="pres">
      <dgm:prSet presAssocID="{F286A97E-6DD1-4AE8-B088-BD9B69DC939A}" presName="text4" presStyleLbl="fgAcc4" presStyleIdx="7" presStyleCnt="8">
        <dgm:presLayoutVars>
          <dgm:chPref val="3"/>
        </dgm:presLayoutVars>
      </dgm:prSet>
      <dgm:spPr/>
    </dgm:pt>
    <dgm:pt modelId="{52B6C027-6094-4839-B6C3-4AC4926F3408}" type="pres">
      <dgm:prSet presAssocID="{F286A97E-6DD1-4AE8-B088-BD9B69DC939A}" presName="hierChild5" presStyleCnt="0"/>
      <dgm:spPr/>
    </dgm:pt>
    <dgm:pt modelId="{57007859-624B-4722-8DC3-495DFAB2A77F}" type="pres">
      <dgm:prSet presAssocID="{78DE3D61-4672-4E46-922A-6D58F442138C}" presName="Name10" presStyleLbl="parChTrans1D2" presStyleIdx="1" presStyleCnt="2"/>
      <dgm:spPr/>
    </dgm:pt>
    <dgm:pt modelId="{7CFD7488-BE5A-48F8-AFE9-49ADB99A7A9A}" type="pres">
      <dgm:prSet presAssocID="{FA584E17-CCA2-4539-81D0-BBC3787B514D}" presName="hierRoot2" presStyleCnt="0"/>
      <dgm:spPr/>
    </dgm:pt>
    <dgm:pt modelId="{10A7600B-0EFE-42BF-A528-AA819CFA1E3C}" type="pres">
      <dgm:prSet presAssocID="{FA584E17-CCA2-4539-81D0-BBC3787B514D}" presName="composite2" presStyleCnt="0"/>
      <dgm:spPr/>
    </dgm:pt>
    <dgm:pt modelId="{7030F2D1-3F0B-4DEA-AE93-6F00191209B0}" type="pres">
      <dgm:prSet presAssocID="{FA584E17-CCA2-4539-81D0-BBC3787B514D}" presName="background2" presStyleLbl="node2" presStyleIdx="1" presStyleCnt="2"/>
      <dgm:spPr/>
    </dgm:pt>
    <dgm:pt modelId="{CED5A789-518C-456E-9AF1-7A2C87C009D0}" type="pres">
      <dgm:prSet presAssocID="{FA584E17-CCA2-4539-81D0-BBC3787B514D}" presName="text2" presStyleLbl="fgAcc2" presStyleIdx="1" presStyleCnt="2" custLinFactNeighborX="71672" custLinFactNeighborY="-327">
        <dgm:presLayoutVars>
          <dgm:chPref val="3"/>
        </dgm:presLayoutVars>
      </dgm:prSet>
      <dgm:spPr/>
    </dgm:pt>
    <dgm:pt modelId="{44A3CB18-36EB-4328-AFF1-5003F4C4FB9A}" type="pres">
      <dgm:prSet presAssocID="{FA584E17-CCA2-4539-81D0-BBC3787B514D}" presName="hierChild3" presStyleCnt="0"/>
      <dgm:spPr/>
    </dgm:pt>
    <dgm:pt modelId="{7D760164-E158-484E-8B63-655E4A81CE23}" type="pres">
      <dgm:prSet presAssocID="{EC67C4B7-6561-4B1E-911B-0D351A1BA41D}" presName="Name17" presStyleLbl="parChTrans1D3" presStyleIdx="2" presStyleCnt="3"/>
      <dgm:spPr/>
    </dgm:pt>
    <dgm:pt modelId="{08CB353A-3EBC-4697-8557-39F05174399C}" type="pres">
      <dgm:prSet presAssocID="{E982911C-8ADC-4B81-9D2F-EE3DB8BFD6B6}" presName="hierRoot3" presStyleCnt="0"/>
      <dgm:spPr/>
    </dgm:pt>
    <dgm:pt modelId="{8758072E-C345-4DDF-8F8F-984921B0E239}" type="pres">
      <dgm:prSet presAssocID="{E982911C-8ADC-4B81-9D2F-EE3DB8BFD6B6}" presName="composite3" presStyleCnt="0"/>
      <dgm:spPr/>
    </dgm:pt>
    <dgm:pt modelId="{CC143AF6-D2CC-4576-AF54-4E2B5647E29B}" type="pres">
      <dgm:prSet presAssocID="{E982911C-8ADC-4B81-9D2F-EE3DB8BFD6B6}" presName="background3" presStyleLbl="node3" presStyleIdx="2" presStyleCnt="3"/>
      <dgm:spPr/>
    </dgm:pt>
    <dgm:pt modelId="{52D3BE26-A979-4D84-A293-8D322B518C2E}" type="pres">
      <dgm:prSet presAssocID="{E982911C-8ADC-4B81-9D2F-EE3DB8BFD6B6}" presName="text3" presStyleLbl="fgAcc3" presStyleIdx="2" presStyleCnt="3" custLinFactY="100000" custLinFactNeighborX="71673" custLinFactNeighborY="191464">
        <dgm:presLayoutVars>
          <dgm:chPref val="3"/>
        </dgm:presLayoutVars>
      </dgm:prSet>
      <dgm:spPr/>
    </dgm:pt>
    <dgm:pt modelId="{632C8B79-33F8-434F-934D-541283E1CE57}" type="pres">
      <dgm:prSet presAssocID="{E982911C-8ADC-4B81-9D2F-EE3DB8BFD6B6}" presName="hierChild4" presStyleCnt="0"/>
      <dgm:spPr/>
    </dgm:pt>
  </dgm:ptLst>
  <dgm:cxnLst>
    <dgm:cxn modelId="{85663F00-090C-43ED-A4BF-B1FC1E27D8F4}" srcId="{FB70D96E-F344-4998-BB6D-5CE53A4A8A33}" destId="{30276EEC-35CC-4F95-BECB-46BEE42B1C34}" srcOrd="0" destOrd="0" parTransId="{B9144DB4-2D01-47D8-A033-1EE6DA2C24B3}" sibTransId="{4315B2F6-F4CC-4F53-ACE8-022A06A8C105}"/>
    <dgm:cxn modelId="{4615B302-5670-4466-B4F5-AF5761A95D96}" type="presOf" srcId="{F286A97E-6DD1-4AE8-B088-BD9B69DC939A}" destId="{C611B2A3-048D-4F2F-8BFD-DB0D7D5FFBD7}" srcOrd="0" destOrd="0" presId="urn:microsoft.com/office/officeart/2005/8/layout/hierarchy1"/>
    <dgm:cxn modelId="{466FB005-FB65-4FF7-B0F1-8E8A433960F3}" type="presOf" srcId="{E992FCAA-59FD-49F2-90AD-61437838426A}" destId="{A23CCBCC-54F7-472B-85EF-32A0B6FD3365}" srcOrd="0" destOrd="0" presId="urn:microsoft.com/office/officeart/2005/8/layout/hierarchy1"/>
    <dgm:cxn modelId="{3B99190D-7291-4F2B-B4E5-05DB2C2C418F}" type="presOf" srcId="{5F5963D5-6B6C-49F7-B472-AC80C9A0C5C7}" destId="{F6E53DC8-4428-4589-BC54-6571BE7AD961}" srcOrd="0" destOrd="0" presId="urn:microsoft.com/office/officeart/2005/8/layout/hierarchy1"/>
    <dgm:cxn modelId="{7199AE12-DC79-482E-859E-1A991E299D44}" srcId="{810D10F6-5384-4830-8CA9-689813B398F7}" destId="{7DA597BC-A7D6-4469-BAE4-BE755E501BFC}" srcOrd="0" destOrd="0" parTransId="{8F9E2869-83AE-42BA-9FA3-2C01B3A9399D}" sibTransId="{C667275F-454E-40DD-97D5-D022473638EA}"/>
    <dgm:cxn modelId="{DE1FD021-5E30-4D80-977C-4F2E12CC5723}" type="presOf" srcId="{30276EEC-35CC-4F95-BECB-46BEE42B1C34}" destId="{B544C3B4-F50E-481D-AE29-35045AB7C4A5}" srcOrd="0" destOrd="0" presId="urn:microsoft.com/office/officeart/2005/8/layout/hierarchy1"/>
    <dgm:cxn modelId="{00E99522-8168-4E2A-BC59-087736684CC9}" type="presOf" srcId="{A906DCC6-4CA0-4926-8E34-4C674C59CA2D}" destId="{19775A88-BA69-48FE-A70A-86E5970ECB9B}" srcOrd="0" destOrd="0" presId="urn:microsoft.com/office/officeart/2005/8/layout/hierarchy1"/>
    <dgm:cxn modelId="{CFB8E327-A3B3-4E4B-AEB4-A0DB52767403}" srcId="{DE388A21-0D33-476B-9663-0513BAA5EABB}" destId="{FB70D96E-F344-4998-BB6D-5CE53A4A8A33}" srcOrd="0" destOrd="0" parTransId="{C95013B2-90B7-4CF9-96E5-990BAF74D39A}" sibTransId="{BD115AA4-C71F-4D3D-BD70-EFF1EA18367A}"/>
    <dgm:cxn modelId="{C9071F2C-3129-4112-B1DC-FADEE4DCAEEF}" type="presOf" srcId="{EC67C4B7-6561-4B1E-911B-0D351A1BA41D}" destId="{7D760164-E158-484E-8B63-655E4A81CE23}" srcOrd="0" destOrd="0" presId="urn:microsoft.com/office/officeart/2005/8/layout/hierarchy1"/>
    <dgm:cxn modelId="{223AB134-9820-47BD-BDA7-43E79D9EAC29}" type="presOf" srcId="{B9144DB4-2D01-47D8-A033-1EE6DA2C24B3}" destId="{1ACAC8F8-520F-4018-A58E-A2B24597DD01}" srcOrd="0" destOrd="0" presId="urn:microsoft.com/office/officeart/2005/8/layout/hierarchy1"/>
    <dgm:cxn modelId="{4D55BA3A-9688-4FEB-AEC6-64464D029508}" type="presOf" srcId="{EF204EF0-4B12-4691-9A1A-4A2C4E47EA74}" destId="{9AC3DB48-0E50-45FE-9B36-4B002281544A}" srcOrd="0" destOrd="0" presId="urn:microsoft.com/office/officeart/2005/8/layout/hierarchy1"/>
    <dgm:cxn modelId="{8659E73F-0808-4DF9-8F35-731081FCED72}" srcId="{5F5963D5-6B6C-49F7-B472-AC80C9A0C5C7}" destId="{EF204EF0-4B12-4691-9A1A-4A2C4E47EA74}" srcOrd="1" destOrd="0" parTransId="{677DECE1-E3D9-4970-B8DD-899519AEB796}" sibTransId="{6F0B2A16-F122-45D3-A75C-13F30F852BD9}"/>
    <dgm:cxn modelId="{A795535E-7ED8-4F5F-AE47-190B22DDD121}" type="presOf" srcId="{8F9E2869-83AE-42BA-9FA3-2C01B3A9399D}" destId="{D95812AA-CDD6-42FC-9078-5E5F57FECD99}" srcOrd="0" destOrd="0" presId="urn:microsoft.com/office/officeart/2005/8/layout/hierarchy1"/>
    <dgm:cxn modelId="{E707D768-9BA4-4507-96E7-35F547030A22}" type="presOf" srcId="{DE388A21-0D33-476B-9663-0513BAA5EABB}" destId="{F0CB7015-9E3C-4DFA-9A84-1745D87AE4A4}" srcOrd="0" destOrd="0" presId="urn:microsoft.com/office/officeart/2005/8/layout/hierarchy1"/>
    <dgm:cxn modelId="{BEEA4B6B-4E84-4D45-9DAD-738E0537ED94}" type="presOf" srcId="{78DE3D61-4672-4E46-922A-6D58F442138C}" destId="{57007859-624B-4722-8DC3-495DFAB2A77F}" srcOrd="0" destOrd="0" presId="urn:microsoft.com/office/officeart/2005/8/layout/hierarchy1"/>
    <dgm:cxn modelId="{B406E04C-7AD8-4028-AD73-918C6D5706DB}" type="presOf" srcId="{FA584E17-CCA2-4539-81D0-BBC3787B514D}" destId="{CED5A789-518C-456E-9AF1-7A2C87C009D0}" srcOrd="0" destOrd="0" presId="urn:microsoft.com/office/officeart/2005/8/layout/hierarchy1"/>
    <dgm:cxn modelId="{36C6734F-9EBC-445B-9708-20D04B400408}" type="presOf" srcId="{4B9F45A8-46CB-4FE3-8C85-7FE485EC14CB}" destId="{9FB6B2D3-163D-45BD-B79A-2493F653633B}" srcOrd="0" destOrd="0" presId="urn:microsoft.com/office/officeart/2005/8/layout/hierarchy1"/>
    <dgm:cxn modelId="{36279551-C724-4727-AF13-8093359E5F33}" type="presOf" srcId="{90D209D4-482E-438F-B4AE-C74C05AFEECF}" destId="{04CF0B80-021A-426A-B1A4-B1CAB058317D}" srcOrd="0" destOrd="0" presId="urn:microsoft.com/office/officeart/2005/8/layout/hierarchy1"/>
    <dgm:cxn modelId="{DFF2C473-BCA8-4380-A5B9-B3A2A1DF95CD}" srcId="{90D209D4-482E-438F-B4AE-C74C05AFEECF}" destId="{0E9F1FA8-E73B-43C1-B290-4119F9AACD77}" srcOrd="0" destOrd="0" parTransId="{A906DCC6-4CA0-4926-8E34-4C674C59CA2D}" sibTransId="{5AAE2E18-437D-4B36-8790-0600D9D5133B}"/>
    <dgm:cxn modelId="{8B6E9874-B454-4F06-A597-F9F5C81113E2}" srcId="{5F5963D5-6B6C-49F7-B472-AC80C9A0C5C7}" destId="{90D209D4-482E-438F-B4AE-C74C05AFEECF}" srcOrd="0" destOrd="0" parTransId="{2B2E3C46-960A-4A01-9770-D6CF8E258B06}" sibTransId="{E5A37314-219E-472E-9482-7F038DEDE947}"/>
    <dgm:cxn modelId="{486E3158-CDE9-4810-8F57-492D1740B2B1}" type="presOf" srcId="{0E9F1FA8-E73B-43C1-B290-4119F9AACD77}" destId="{B6950857-66B7-43BB-84ED-20756B805054}" srcOrd="0" destOrd="0" presId="urn:microsoft.com/office/officeart/2005/8/layout/hierarchy1"/>
    <dgm:cxn modelId="{3A099B78-4B0B-45E8-BFFE-A8E617F3552B}" type="presOf" srcId="{FB70D96E-F344-4998-BB6D-5CE53A4A8A33}" destId="{DFCC2759-5732-4988-977B-BA5A12FC5B7C}" srcOrd="0" destOrd="0" presId="urn:microsoft.com/office/officeart/2005/8/layout/hierarchy1"/>
    <dgm:cxn modelId="{94BE0F7B-F7BD-42AC-9774-812C936C7F3E}" type="presOf" srcId="{677DECE1-E3D9-4970-B8DD-899519AEB796}" destId="{74542A31-2A71-4FC4-AABD-814F3F26814C}" srcOrd="0" destOrd="0" presId="urn:microsoft.com/office/officeart/2005/8/layout/hierarchy1"/>
    <dgm:cxn modelId="{CED34681-9BA0-44A8-B7B7-0E2F4931CF60}" srcId="{EF204EF0-4B12-4691-9A1A-4A2C4E47EA74}" destId="{F286A97E-6DD1-4AE8-B088-BD9B69DC939A}" srcOrd="0" destOrd="0" parTransId="{FAF898AB-BB66-4A28-9542-7A0ACF31B691}" sibTransId="{51E11204-D8C3-46A4-A2E1-D067E594CC4F}"/>
    <dgm:cxn modelId="{4FF8648B-B651-4AAC-8D11-160B368BE3C1}" type="presOf" srcId="{658A366D-3696-46B2-AEC9-727A21C7466A}" destId="{AAAF4567-ACE9-4E02-A201-FE2DA14A4F5A}" srcOrd="0" destOrd="0" presId="urn:microsoft.com/office/officeart/2005/8/layout/hierarchy1"/>
    <dgm:cxn modelId="{DD7F7990-1C6F-4D39-A51F-09BA31B3D5EE}" type="presOf" srcId="{E982911C-8ADC-4B81-9D2F-EE3DB8BFD6B6}" destId="{52D3BE26-A979-4D84-A293-8D322B518C2E}" srcOrd="0" destOrd="0" presId="urn:microsoft.com/office/officeart/2005/8/layout/hierarchy1"/>
    <dgm:cxn modelId="{C16C8F93-2DAB-4F54-ADC5-B413BE73E878}" type="presOf" srcId="{C95013B2-90B7-4CF9-96E5-990BAF74D39A}" destId="{AC433099-5E4D-4205-A455-2ABF485473D8}" srcOrd="0" destOrd="0" presId="urn:microsoft.com/office/officeart/2005/8/layout/hierarchy1"/>
    <dgm:cxn modelId="{D2BD49A9-07A1-4D52-90B6-D9FBA0AB5F35}" type="presOf" srcId="{2B2E3C46-960A-4A01-9770-D6CF8E258B06}" destId="{2831D21D-BB7C-447E-8097-BB68DD504822}" srcOrd="0" destOrd="0" presId="urn:microsoft.com/office/officeart/2005/8/layout/hierarchy1"/>
    <dgm:cxn modelId="{C1756EA9-775D-4E41-845D-A95B9041CAA3}" srcId="{6453C021-116B-487F-8E3F-3CD4B72FD301}" destId="{E992FCAA-59FD-49F2-90AD-61437838426A}" srcOrd="0" destOrd="0" parTransId="{431A88B0-11DA-48E6-A2F9-4A61AB8273FE}" sibTransId="{449BC41B-F2E8-456B-B271-5E921A247AAD}"/>
    <dgm:cxn modelId="{7C0D17AB-A244-47F7-9CF0-F1D3ACB5116F}" srcId="{7DA597BC-A7D6-4469-BAE4-BE755E501BFC}" destId="{5F5963D5-6B6C-49F7-B472-AC80C9A0C5C7}" srcOrd="1" destOrd="0" parTransId="{27E223C5-80FE-4EB4-A923-48276A7B4225}" sibTransId="{139D283C-334F-4F3B-8D4B-C2CBBAC87F42}"/>
    <dgm:cxn modelId="{B0AD4FAC-5201-40D2-858F-1AC2BA40F714}" srcId="{1B269AD7-9DF8-4777-8EBD-54C964D52F3D}" destId="{810D10F6-5384-4830-8CA9-689813B398F7}" srcOrd="0" destOrd="0" parTransId="{B28288D7-4A39-49D0-AF7C-752986D6BA9E}" sibTransId="{D9027553-5D7C-4874-9BB5-59EF5D9472C3}"/>
    <dgm:cxn modelId="{07DFA6AE-D0DC-4E0C-BCE7-915F2C028699}" srcId="{7DA597BC-A7D6-4469-BAE4-BE755E501BFC}" destId="{DE388A21-0D33-476B-9663-0513BAA5EABB}" srcOrd="0" destOrd="0" parTransId="{658A366D-3696-46B2-AEC9-727A21C7466A}" sibTransId="{891653B3-228E-4FE5-B4F3-DA91CCEDB75E}"/>
    <dgm:cxn modelId="{07950DB4-5BA1-497D-843E-C89E20481271}" type="presOf" srcId="{FAF898AB-BB66-4A28-9542-7A0ACF31B691}" destId="{E7183C1C-E077-4929-8C5E-7503EFDD5A6B}" srcOrd="0" destOrd="0" presId="urn:microsoft.com/office/officeart/2005/8/layout/hierarchy1"/>
    <dgm:cxn modelId="{D2B246B5-9BCB-457C-811C-DFBC5CA12E6E}" type="presOf" srcId="{1B269AD7-9DF8-4777-8EBD-54C964D52F3D}" destId="{D765928E-999C-4392-9276-675C4F4BF663}" srcOrd="0" destOrd="0" presId="urn:microsoft.com/office/officeart/2005/8/layout/hierarchy1"/>
    <dgm:cxn modelId="{8A6A50B6-FAF5-44A3-8651-0CBAFACB7DF6}" type="presOf" srcId="{431A88B0-11DA-48E6-A2F9-4A61AB8273FE}" destId="{F2F6D549-8D57-4EB0-9CD1-03942F10E8F3}" srcOrd="0" destOrd="0" presId="urn:microsoft.com/office/officeart/2005/8/layout/hierarchy1"/>
    <dgm:cxn modelId="{DEB8F0CF-3F54-46E0-9001-1B8A63510B8E}" type="presOf" srcId="{6453C021-116B-487F-8E3F-3CD4B72FD301}" destId="{042208E9-99E3-477F-A10C-03631C2D74DE}" srcOrd="0" destOrd="0" presId="urn:microsoft.com/office/officeart/2005/8/layout/hierarchy1"/>
    <dgm:cxn modelId="{433C21D1-F127-485B-9B59-654C53845B30}" type="presOf" srcId="{27E223C5-80FE-4EB4-A923-48276A7B4225}" destId="{F227284D-4C59-45DD-B4F8-1F9039956D3B}" srcOrd="0" destOrd="0" presId="urn:microsoft.com/office/officeart/2005/8/layout/hierarchy1"/>
    <dgm:cxn modelId="{2E8BBEE3-1A87-4AE6-B82E-6FECCDBC1254}" srcId="{DE388A21-0D33-476B-9663-0513BAA5EABB}" destId="{6453C021-116B-487F-8E3F-3CD4B72FD301}" srcOrd="1" destOrd="0" parTransId="{4B9F45A8-46CB-4FE3-8C85-7FE485EC14CB}" sibTransId="{42A3FC49-2F2B-4A5F-8563-82D70C1C3422}"/>
    <dgm:cxn modelId="{46A983ED-1426-4721-9215-2547F40463C5}" srcId="{FA584E17-CCA2-4539-81D0-BBC3787B514D}" destId="{E982911C-8ADC-4B81-9D2F-EE3DB8BFD6B6}" srcOrd="0" destOrd="0" parTransId="{EC67C4B7-6561-4B1E-911B-0D351A1BA41D}" sibTransId="{C7B86476-4612-4854-9593-78BDABE5487D}"/>
    <dgm:cxn modelId="{F85743EE-49DF-4830-908F-62B97D799657}" type="presOf" srcId="{7DA597BC-A7D6-4469-BAE4-BE755E501BFC}" destId="{CB0C25D0-F017-4D89-A677-21F979B8A39E}" srcOrd="0" destOrd="0" presId="urn:microsoft.com/office/officeart/2005/8/layout/hierarchy1"/>
    <dgm:cxn modelId="{A9C604F6-89D5-47E7-B69D-53A2BD0BFFB1}" type="presOf" srcId="{810D10F6-5384-4830-8CA9-689813B398F7}" destId="{454BDC7B-E4FB-4ECD-A98D-7B48953B55B5}" srcOrd="0" destOrd="0" presId="urn:microsoft.com/office/officeart/2005/8/layout/hierarchy1"/>
    <dgm:cxn modelId="{3A0BE1F7-63C5-41A9-A83F-8F87E9862271}" srcId="{810D10F6-5384-4830-8CA9-689813B398F7}" destId="{FA584E17-CCA2-4539-81D0-BBC3787B514D}" srcOrd="1" destOrd="0" parTransId="{78DE3D61-4672-4E46-922A-6D58F442138C}" sibTransId="{D0ADA428-6C95-49F7-B093-29B8FBE37FB8}"/>
    <dgm:cxn modelId="{84EF86DA-86E1-4F00-964E-2B3833792443}" type="presParOf" srcId="{D765928E-999C-4392-9276-675C4F4BF663}" destId="{A15F9C84-BCD3-4CDE-BCAE-3FF77390700B}" srcOrd="0" destOrd="0" presId="urn:microsoft.com/office/officeart/2005/8/layout/hierarchy1"/>
    <dgm:cxn modelId="{E60EDB38-35BC-4F20-BF0E-1E5DB5F0DB8B}" type="presParOf" srcId="{A15F9C84-BCD3-4CDE-BCAE-3FF77390700B}" destId="{3520EB37-0505-43FA-A127-F298FC1F3D32}" srcOrd="0" destOrd="0" presId="urn:microsoft.com/office/officeart/2005/8/layout/hierarchy1"/>
    <dgm:cxn modelId="{6A3FA414-283F-47C8-B637-B110C67D164C}" type="presParOf" srcId="{3520EB37-0505-43FA-A127-F298FC1F3D32}" destId="{3B398039-7100-4860-BBF4-6D1264EB9576}" srcOrd="0" destOrd="0" presId="urn:microsoft.com/office/officeart/2005/8/layout/hierarchy1"/>
    <dgm:cxn modelId="{6DED5300-123C-4A0E-90C3-E8C687D69965}" type="presParOf" srcId="{3520EB37-0505-43FA-A127-F298FC1F3D32}" destId="{454BDC7B-E4FB-4ECD-A98D-7B48953B55B5}" srcOrd="1" destOrd="0" presId="urn:microsoft.com/office/officeart/2005/8/layout/hierarchy1"/>
    <dgm:cxn modelId="{3C131BFE-3D89-406A-856F-153A8874B17E}" type="presParOf" srcId="{A15F9C84-BCD3-4CDE-BCAE-3FF77390700B}" destId="{2473845D-0729-415B-87E3-BE94974B8898}" srcOrd="1" destOrd="0" presId="urn:microsoft.com/office/officeart/2005/8/layout/hierarchy1"/>
    <dgm:cxn modelId="{E3506A04-2966-467A-80DC-1BD898130127}" type="presParOf" srcId="{2473845D-0729-415B-87E3-BE94974B8898}" destId="{D95812AA-CDD6-42FC-9078-5E5F57FECD99}" srcOrd="0" destOrd="0" presId="urn:microsoft.com/office/officeart/2005/8/layout/hierarchy1"/>
    <dgm:cxn modelId="{9BDBE350-92B3-4325-B125-FAF26979D87C}" type="presParOf" srcId="{2473845D-0729-415B-87E3-BE94974B8898}" destId="{FE317880-C9DB-4BC5-A17F-F6382D9F29A4}" srcOrd="1" destOrd="0" presId="urn:microsoft.com/office/officeart/2005/8/layout/hierarchy1"/>
    <dgm:cxn modelId="{C17CBB2B-6763-4FF4-A96D-133595073044}" type="presParOf" srcId="{FE317880-C9DB-4BC5-A17F-F6382D9F29A4}" destId="{564182E9-2E9D-4298-9C68-6991FCC6826E}" srcOrd="0" destOrd="0" presId="urn:microsoft.com/office/officeart/2005/8/layout/hierarchy1"/>
    <dgm:cxn modelId="{B6FD5328-7540-4DB5-BE44-3673AA41F9D4}" type="presParOf" srcId="{564182E9-2E9D-4298-9C68-6991FCC6826E}" destId="{69A8FF2F-C61E-49FE-8C40-AA855439589D}" srcOrd="0" destOrd="0" presId="urn:microsoft.com/office/officeart/2005/8/layout/hierarchy1"/>
    <dgm:cxn modelId="{AE70025D-EB87-4F11-800D-53374C3B3473}" type="presParOf" srcId="{564182E9-2E9D-4298-9C68-6991FCC6826E}" destId="{CB0C25D0-F017-4D89-A677-21F979B8A39E}" srcOrd="1" destOrd="0" presId="urn:microsoft.com/office/officeart/2005/8/layout/hierarchy1"/>
    <dgm:cxn modelId="{ABBDAAA2-43F1-4366-AD39-43FEF6B57C0B}" type="presParOf" srcId="{FE317880-C9DB-4BC5-A17F-F6382D9F29A4}" destId="{6033ECB4-E616-44B4-86C1-EF0B879AB0E0}" srcOrd="1" destOrd="0" presId="urn:microsoft.com/office/officeart/2005/8/layout/hierarchy1"/>
    <dgm:cxn modelId="{03EDBC4B-A3FE-4307-AC29-37BA02E86D00}" type="presParOf" srcId="{6033ECB4-E616-44B4-86C1-EF0B879AB0E0}" destId="{AAAF4567-ACE9-4E02-A201-FE2DA14A4F5A}" srcOrd="0" destOrd="0" presId="urn:microsoft.com/office/officeart/2005/8/layout/hierarchy1"/>
    <dgm:cxn modelId="{2AF0225E-32ED-4556-AF76-40A3E25D2BD3}" type="presParOf" srcId="{6033ECB4-E616-44B4-86C1-EF0B879AB0E0}" destId="{B9F35F3D-9974-4B70-851F-65418FC9541A}" srcOrd="1" destOrd="0" presId="urn:microsoft.com/office/officeart/2005/8/layout/hierarchy1"/>
    <dgm:cxn modelId="{8C13100D-377C-4466-8152-CFBA6D573512}" type="presParOf" srcId="{B9F35F3D-9974-4B70-851F-65418FC9541A}" destId="{85FE3783-FBAF-4DEC-881A-6E75DCA13F0C}" srcOrd="0" destOrd="0" presId="urn:microsoft.com/office/officeart/2005/8/layout/hierarchy1"/>
    <dgm:cxn modelId="{76B6818B-2CCE-4EF7-8EAF-04FB18FF47D9}" type="presParOf" srcId="{85FE3783-FBAF-4DEC-881A-6E75DCA13F0C}" destId="{F57B2389-BE5E-4F61-92C0-823177B39236}" srcOrd="0" destOrd="0" presId="urn:microsoft.com/office/officeart/2005/8/layout/hierarchy1"/>
    <dgm:cxn modelId="{9BFE03BB-8924-4795-B6EC-30C9F45CB876}" type="presParOf" srcId="{85FE3783-FBAF-4DEC-881A-6E75DCA13F0C}" destId="{F0CB7015-9E3C-4DFA-9A84-1745D87AE4A4}" srcOrd="1" destOrd="0" presId="urn:microsoft.com/office/officeart/2005/8/layout/hierarchy1"/>
    <dgm:cxn modelId="{EAE099B1-42CD-4D10-A77B-6C26543FC8F2}" type="presParOf" srcId="{B9F35F3D-9974-4B70-851F-65418FC9541A}" destId="{2820F6C3-1DA7-4007-9BFB-972C4251B86B}" srcOrd="1" destOrd="0" presId="urn:microsoft.com/office/officeart/2005/8/layout/hierarchy1"/>
    <dgm:cxn modelId="{D5A2C467-97F0-4210-8885-7620A1586059}" type="presParOf" srcId="{2820F6C3-1DA7-4007-9BFB-972C4251B86B}" destId="{AC433099-5E4D-4205-A455-2ABF485473D8}" srcOrd="0" destOrd="0" presId="urn:microsoft.com/office/officeart/2005/8/layout/hierarchy1"/>
    <dgm:cxn modelId="{F1CEE794-17FD-4262-B845-93260FD253D7}" type="presParOf" srcId="{2820F6C3-1DA7-4007-9BFB-972C4251B86B}" destId="{283F806A-ADCB-4018-9500-71E5D9BC865C}" srcOrd="1" destOrd="0" presId="urn:microsoft.com/office/officeart/2005/8/layout/hierarchy1"/>
    <dgm:cxn modelId="{629D45A8-26A9-4C9E-B180-149B59753D89}" type="presParOf" srcId="{283F806A-ADCB-4018-9500-71E5D9BC865C}" destId="{88680B37-7057-4AD3-A14E-65E49D39C997}" srcOrd="0" destOrd="0" presId="urn:microsoft.com/office/officeart/2005/8/layout/hierarchy1"/>
    <dgm:cxn modelId="{38F4065E-E116-4CF3-B6AB-4758B01D27EC}" type="presParOf" srcId="{88680B37-7057-4AD3-A14E-65E49D39C997}" destId="{626B3781-F6F9-4000-8761-62002DDA8831}" srcOrd="0" destOrd="0" presId="urn:microsoft.com/office/officeart/2005/8/layout/hierarchy1"/>
    <dgm:cxn modelId="{46F86A19-5AF0-45E8-8BA5-2EE82BA588C9}" type="presParOf" srcId="{88680B37-7057-4AD3-A14E-65E49D39C997}" destId="{DFCC2759-5732-4988-977B-BA5A12FC5B7C}" srcOrd="1" destOrd="0" presId="urn:microsoft.com/office/officeart/2005/8/layout/hierarchy1"/>
    <dgm:cxn modelId="{14C351D5-FE2B-403A-99E8-8A59E68B483A}" type="presParOf" srcId="{283F806A-ADCB-4018-9500-71E5D9BC865C}" destId="{7440C208-7EC0-4FDC-82E6-EF45EE103073}" srcOrd="1" destOrd="0" presId="urn:microsoft.com/office/officeart/2005/8/layout/hierarchy1"/>
    <dgm:cxn modelId="{084FC70E-C98B-4DE5-A9BD-A765B87C8A59}" type="presParOf" srcId="{7440C208-7EC0-4FDC-82E6-EF45EE103073}" destId="{1ACAC8F8-520F-4018-A58E-A2B24597DD01}" srcOrd="0" destOrd="0" presId="urn:microsoft.com/office/officeart/2005/8/layout/hierarchy1"/>
    <dgm:cxn modelId="{CBDCC29B-6CCB-4E72-80D4-753F8A4F50BC}" type="presParOf" srcId="{7440C208-7EC0-4FDC-82E6-EF45EE103073}" destId="{924AF311-2B86-4C6F-A77B-B9341B2124F8}" srcOrd="1" destOrd="0" presId="urn:microsoft.com/office/officeart/2005/8/layout/hierarchy1"/>
    <dgm:cxn modelId="{0386116C-4A5C-4647-BECB-31B41674AAA8}" type="presParOf" srcId="{924AF311-2B86-4C6F-A77B-B9341B2124F8}" destId="{41270913-4C02-4B61-A19F-538DF1E74EC2}" srcOrd="0" destOrd="0" presId="urn:microsoft.com/office/officeart/2005/8/layout/hierarchy1"/>
    <dgm:cxn modelId="{7FAD2E9E-9CCE-43D1-B7D7-CDAF3011822E}" type="presParOf" srcId="{41270913-4C02-4B61-A19F-538DF1E74EC2}" destId="{EE9E6603-DDDB-4978-9747-29B750A815EF}" srcOrd="0" destOrd="0" presId="urn:microsoft.com/office/officeart/2005/8/layout/hierarchy1"/>
    <dgm:cxn modelId="{75A5A2C8-7BAE-45F9-AC77-D0FB2BDD3759}" type="presParOf" srcId="{41270913-4C02-4B61-A19F-538DF1E74EC2}" destId="{B544C3B4-F50E-481D-AE29-35045AB7C4A5}" srcOrd="1" destOrd="0" presId="urn:microsoft.com/office/officeart/2005/8/layout/hierarchy1"/>
    <dgm:cxn modelId="{E5246A38-30EE-4DDE-83AF-ED5CF658B605}" type="presParOf" srcId="{924AF311-2B86-4C6F-A77B-B9341B2124F8}" destId="{FB81EB47-62B1-486C-A7EA-9D39AB281F39}" srcOrd="1" destOrd="0" presId="urn:microsoft.com/office/officeart/2005/8/layout/hierarchy1"/>
    <dgm:cxn modelId="{E72F3C92-6A6B-4149-8610-9744DEBB8041}" type="presParOf" srcId="{2820F6C3-1DA7-4007-9BFB-972C4251B86B}" destId="{9FB6B2D3-163D-45BD-B79A-2493F653633B}" srcOrd="2" destOrd="0" presId="urn:microsoft.com/office/officeart/2005/8/layout/hierarchy1"/>
    <dgm:cxn modelId="{079C5DC0-5D2E-4A25-BB2D-3644DABA8421}" type="presParOf" srcId="{2820F6C3-1DA7-4007-9BFB-972C4251B86B}" destId="{0DFC9F7A-156D-4D66-BBA8-6F5F7E94662B}" srcOrd="3" destOrd="0" presId="urn:microsoft.com/office/officeart/2005/8/layout/hierarchy1"/>
    <dgm:cxn modelId="{518DF1E4-A2AC-415F-BD35-1FF5A028245E}" type="presParOf" srcId="{0DFC9F7A-156D-4D66-BBA8-6F5F7E94662B}" destId="{0E4671F2-EBED-4A92-9990-00834EA5FDA5}" srcOrd="0" destOrd="0" presId="urn:microsoft.com/office/officeart/2005/8/layout/hierarchy1"/>
    <dgm:cxn modelId="{2CC86950-4CA3-4D06-99D3-3FECA48D4505}" type="presParOf" srcId="{0E4671F2-EBED-4A92-9990-00834EA5FDA5}" destId="{008FAA88-65BA-46B7-BDB1-3DFEA88E3E1A}" srcOrd="0" destOrd="0" presId="urn:microsoft.com/office/officeart/2005/8/layout/hierarchy1"/>
    <dgm:cxn modelId="{5D469992-1C4B-4F0C-B1C7-48E6C1AAC027}" type="presParOf" srcId="{0E4671F2-EBED-4A92-9990-00834EA5FDA5}" destId="{042208E9-99E3-477F-A10C-03631C2D74DE}" srcOrd="1" destOrd="0" presId="urn:microsoft.com/office/officeart/2005/8/layout/hierarchy1"/>
    <dgm:cxn modelId="{609C19BB-C565-470E-B30F-A943021D2D95}" type="presParOf" srcId="{0DFC9F7A-156D-4D66-BBA8-6F5F7E94662B}" destId="{18E9C7C0-9F72-4DB9-8799-80035CE4545F}" srcOrd="1" destOrd="0" presId="urn:microsoft.com/office/officeart/2005/8/layout/hierarchy1"/>
    <dgm:cxn modelId="{E0BE7354-738A-446E-9CBB-17827FFA58B5}" type="presParOf" srcId="{18E9C7C0-9F72-4DB9-8799-80035CE4545F}" destId="{F2F6D549-8D57-4EB0-9CD1-03942F10E8F3}" srcOrd="0" destOrd="0" presId="urn:microsoft.com/office/officeart/2005/8/layout/hierarchy1"/>
    <dgm:cxn modelId="{4306E01C-B2F9-4D49-9767-AE284CCA5060}" type="presParOf" srcId="{18E9C7C0-9F72-4DB9-8799-80035CE4545F}" destId="{B02A2338-D499-444A-A49F-07A12658A2C4}" srcOrd="1" destOrd="0" presId="urn:microsoft.com/office/officeart/2005/8/layout/hierarchy1"/>
    <dgm:cxn modelId="{540D7197-0CEB-4B84-85C4-6330FD39BE9D}" type="presParOf" srcId="{B02A2338-D499-444A-A49F-07A12658A2C4}" destId="{36375815-B83E-451C-A4C0-02FABF3B9F35}" srcOrd="0" destOrd="0" presId="urn:microsoft.com/office/officeart/2005/8/layout/hierarchy1"/>
    <dgm:cxn modelId="{57D59F34-9F6E-40B9-9514-AA061EA7F7D3}" type="presParOf" srcId="{36375815-B83E-451C-A4C0-02FABF3B9F35}" destId="{FEAD65C5-0492-48D8-8BDB-2354F015B09E}" srcOrd="0" destOrd="0" presId="urn:microsoft.com/office/officeart/2005/8/layout/hierarchy1"/>
    <dgm:cxn modelId="{765113F6-9B0B-4EBC-B189-E365B4F69C6B}" type="presParOf" srcId="{36375815-B83E-451C-A4C0-02FABF3B9F35}" destId="{A23CCBCC-54F7-472B-85EF-32A0B6FD3365}" srcOrd="1" destOrd="0" presId="urn:microsoft.com/office/officeart/2005/8/layout/hierarchy1"/>
    <dgm:cxn modelId="{1F9AF8F0-9189-457F-9295-8FC8D497647A}" type="presParOf" srcId="{B02A2338-D499-444A-A49F-07A12658A2C4}" destId="{8C210B75-1A89-4BFC-9FDE-74C841958FB8}" srcOrd="1" destOrd="0" presId="urn:microsoft.com/office/officeart/2005/8/layout/hierarchy1"/>
    <dgm:cxn modelId="{42921E02-F6A4-4F5B-B2AA-78006AD63D10}" type="presParOf" srcId="{6033ECB4-E616-44B4-86C1-EF0B879AB0E0}" destId="{F227284D-4C59-45DD-B4F8-1F9039956D3B}" srcOrd="2" destOrd="0" presId="urn:microsoft.com/office/officeart/2005/8/layout/hierarchy1"/>
    <dgm:cxn modelId="{367F4CD1-1F4A-48A0-82D5-A15EF970792D}" type="presParOf" srcId="{6033ECB4-E616-44B4-86C1-EF0B879AB0E0}" destId="{4C754864-1EFE-47B4-B519-5796DF6E3B5E}" srcOrd="3" destOrd="0" presId="urn:microsoft.com/office/officeart/2005/8/layout/hierarchy1"/>
    <dgm:cxn modelId="{12E88E8F-3F63-46C6-A719-70E6BD436A56}" type="presParOf" srcId="{4C754864-1EFE-47B4-B519-5796DF6E3B5E}" destId="{BBF0A0CF-92BA-4554-9D98-B429245177D3}" srcOrd="0" destOrd="0" presId="urn:microsoft.com/office/officeart/2005/8/layout/hierarchy1"/>
    <dgm:cxn modelId="{411FCEF6-DCD7-4DA8-996C-175482A24B01}" type="presParOf" srcId="{BBF0A0CF-92BA-4554-9D98-B429245177D3}" destId="{1D6FA974-E275-40D8-A007-A3924009C32B}" srcOrd="0" destOrd="0" presId="urn:microsoft.com/office/officeart/2005/8/layout/hierarchy1"/>
    <dgm:cxn modelId="{9512D311-DE15-4F62-8D5F-0093EBACEB19}" type="presParOf" srcId="{BBF0A0CF-92BA-4554-9D98-B429245177D3}" destId="{F6E53DC8-4428-4589-BC54-6571BE7AD961}" srcOrd="1" destOrd="0" presId="urn:microsoft.com/office/officeart/2005/8/layout/hierarchy1"/>
    <dgm:cxn modelId="{1A4BA470-2FC4-4490-BAD6-4B992A4EB396}" type="presParOf" srcId="{4C754864-1EFE-47B4-B519-5796DF6E3B5E}" destId="{DFF8C32B-F3FA-466C-BFA3-9ED40FF9826B}" srcOrd="1" destOrd="0" presId="urn:microsoft.com/office/officeart/2005/8/layout/hierarchy1"/>
    <dgm:cxn modelId="{CCEA8FF3-41EC-497C-8A8E-939CA13D622A}" type="presParOf" srcId="{DFF8C32B-F3FA-466C-BFA3-9ED40FF9826B}" destId="{2831D21D-BB7C-447E-8097-BB68DD504822}" srcOrd="0" destOrd="0" presId="urn:microsoft.com/office/officeart/2005/8/layout/hierarchy1"/>
    <dgm:cxn modelId="{F2F68F7F-1D97-4621-9476-F9A9F27D330A}" type="presParOf" srcId="{DFF8C32B-F3FA-466C-BFA3-9ED40FF9826B}" destId="{899861FB-0EDE-41C8-BA10-BB34CC263B7C}" srcOrd="1" destOrd="0" presId="urn:microsoft.com/office/officeart/2005/8/layout/hierarchy1"/>
    <dgm:cxn modelId="{AC996A40-9C7F-40DF-A6AA-5FB9FCCCA40D}" type="presParOf" srcId="{899861FB-0EDE-41C8-BA10-BB34CC263B7C}" destId="{FBD84340-AF6A-4CF9-AB7C-DBD48589E539}" srcOrd="0" destOrd="0" presId="urn:microsoft.com/office/officeart/2005/8/layout/hierarchy1"/>
    <dgm:cxn modelId="{4759C9C9-2BF6-4614-AA47-484D42025FAC}" type="presParOf" srcId="{FBD84340-AF6A-4CF9-AB7C-DBD48589E539}" destId="{DEFAB14C-BFF3-4CEF-BE33-F9D3EF0632CB}" srcOrd="0" destOrd="0" presId="urn:microsoft.com/office/officeart/2005/8/layout/hierarchy1"/>
    <dgm:cxn modelId="{D999E1D2-638A-442E-A8A1-7FC91DF75513}" type="presParOf" srcId="{FBD84340-AF6A-4CF9-AB7C-DBD48589E539}" destId="{04CF0B80-021A-426A-B1A4-B1CAB058317D}" srcOrd="1" destOrd="0" presId="urn:microsoft.com/office/officeart/2005/8/layout/hierarchy1"/>
    <dgm:cxn modelId="{36334F94-1D5B-4721-917C-A78CA552CCCA}" type="presParOf" srcId="{899861FB-0EDE-41C8-BA10-BB34CC263B7C}" destId="{4954BFFD-262E-458C-ACB1-CFADA53FFA21}" srcOrd="1" destOrd="0" presId="urn:microsoft.com/office/officeart/2005/8/layout/hierarchy1"/>
    <dgm:cxn modelId="{CE588712-B666-4C82-A395-7609FF5CA271}" type="presParOf" srcId="{4954BFFD-262E-458C-ACB1-CFADA53FFA21}" destId="{19775A88-BA69-48FE-A70A-86E5970ECB9B}" srcOrd="0" destOrd="0" presId="urn:microsoft.com/office/officeart/2005/8/layout/hierarchy1"/>
    <dgm:cxn modelId="{9D5A012D-3CDA-4D3D-8D48-BB76D3F6EBFA}" type="presParOf" srcId="{4954BFFD-262E-458C-ACB1-CFADA53FFA21}" destId="{C57149FB-60BA-4EEA-94A3-5130B4D01F1B}" srcOrd="1" destOrd="0" presId="urn:microsoft.com/office/officeart/2005/8/layout/hierarchy1"/>
    <dgm:cxn modelId="{12D59910-2293-4F30-817C-92960CA4FCDB}" type="presParOf" srcId="{C57149FB-60BA-4EEA-94A3-5130B4D01F1B}" destId="{4C4D0DAF-729F-4073-89BC-84C701F2E9D8}" srcOrd="0" destOrd="0" presId="urn:microsoft.com/office/officeart/2005/8/layout/hierarchy1"/>
    <dgm:cxn modelId="{4CDC0956-706D-4744-B612-C5CD01919F13}" type="presParOf" srcId="{4C4D0DAF-729F-4073-89BC-84C701F2E9D8}" destId="{3E9E99CC-02AF-422E-9F91-731B9BCE7B51}" srcOrd="0" destOrd="0" presId="urn:microsoft.com/office/officeart/2005/8/layout/hierarchy1"/>
    <dgm:cxn modelId="{7F9957CF-45A5-4E53-8061-8632BA017729}" type="presParOf" srcId="{4C4D0DAF-729F-4073-89BC-84C701F2E9D8}" destId="{B6950857-66B7-43BB-84ED-20756B805054}" srcOrd="1" destOrd="0" presId="urn:microsoft.com/office/officeart/2005/8/layout/hierarchy1"/>
    <dgm:cxn modelId="{2134412E-86E0-46DE-8BA4-EE9F51E475B2}" type="presParOf" srcId="{C57149FB-60BA-4EEA-94A3-5130B4D01F1B}" destId="{0FAAFA1B-394C-4BAA-BB0D-23216B600E6B}" srcOrd="1" destOrd="0" presId="urn:microsoft.com/office/officeart/2005/8/layout/hierarchy1"/>
    <dgm:cxn modelId="{F814C35D-257F-4C25-B5F7-AB03C2DD2126}" type="presParOf" srcId="{DFF8C32B-F3FA-466C-BFA3-9ED40FF9826B}" destId="{74542A31-2A71-4FC4-AABD-814F3F26814C}" srcOrd="2" destOrd="0" presId="urn:microsoft.com/office/officeart/2005/8/layout/hierarchy1"/>
    <dgm:cxn modelId="{895D32FE-1C67-45F4-92AB-3F74CA379225}" type="presParOf" srcId="{DFF8C32B-F3FA-466C-BFA3-9ED40FF9826B}" destId="{112E963B-3201-49A2-A740-68566B880D5A}" srcOrd="3" destOrd="0" presId="urn:microsoft.com/office/officeart/2005/8/layout/hierarchy1"/>
    <dgm:cxn modelId="{DFDED56B-3D5B-4EB6-8C56-2A6306F1467B}" type="presParOf" srcId="{112E963B-3201-49A2-A740-68566B880D5A}" destId="{54BEAEDC-17AF-40BA-A8B6-A1C34DB1BF94}" srcOrd="0" destOrd="0" presId="urn:microsoft.com/office/officeart/2005/8/layout/hierarchy1"/>
    <dgm:cxn modelId="{D14D3AF7-992B-4657-9705-4BD712FBD1A0}" type="presParOf" srcId="{54BEAEDC-17AF-40BA-A8B6-A1C34DB1BF94}" destId="{CE1A88DD-2FA8-4A9B-9442-2A02CE75D63E}" srcOrd="0" destOrd="0" presId="urn:microsoft.com/office/officeart/2005/8/layout/hierarchy1"/>
    <dgm:cxn modelId="{A744D2D9-6CB8-4865-AB92-412AE0384F5C}" type="presParOf" srcId="{54BEAEDC-17AF-40BA-A8B6-A1C34DB1BF94}" destId="{9AC3DB48-0E50-45FE-9B36-4B002281544A}" srcOrd="1" destOrd="0" presId="urn:microsoft.com/office/officeart/2005/8/layout/hierarchy1"/>
    <dgm:cxn modelId="{3EF75891-64BD-497F-89E7-20B586AC086C}" type="presParOf" srcId="{112E963B-3201-49A2-A740-68566B880D5A}" destId="{D1BEDBE3-4D9E-4C54-BB50-04BA526A9433}" srcOrd="1" destOrd="0" presId="urn:microsoft.com/office/officeart/2005/8/layout/hierarchy1"/>
    <dgm:cxn modelId="{35B508DC-1A33-478B-A42F-554772D084EF}" type="presParOf" srcId="{D1BEDBE3-4D9E-4C54-BB50-04BA526A9433}" destId="{E7183C1C-E077-4929-8C5E-7503EFDD5A6B}" srcOrd="0" destOrd="0" presId="urn:microsoft.com/office/officeart/2005/8/layout/hierarchy1"/>
    <dgm:cxn modelId="{2949AD88-4B1D-4A10-ACA4-4DE54F9F0185}" type="presParOf" srcId="{D1BEDBE3-4D9E-4C54-BB50-04BA526A9433}" destId="{5D80E257-76D2-42A9-8296-5C46CB3A93A9}" srcOrd="1" destOrd="0" presId="urn:microsoft.com/office/officeart/2005/8/layout/hierarchy1"/>
    <dgm:cxn modelId="{F854099A-7F21-4C79-A860-FD949409591F}" type="presParOf" srcId="{5D80E257-76D2-42A9-8296-5C46CB3A93A9}" destId="{3689D305-7619-4A54-9B0E-16D1C869DE87}" srcOrd="0" destOrd="0" presId="urn:microsoft.com/office/officeart/2005/8/layout/hierarchy1"/>
    <dgm:cxn modelId="{21F7BDE0-D59F-42ED-AC5D-FAB06751D336}" type="presParOf" srcId="{3689D305-7619-4A54-9B0E-16D1C869DE87}" destId="{8C82E625-D6B8-4E67-B820-1073397E97A9}" srcOrd="0" destOrd="0" presId="urn:microsoft.com/office/officeart/2005/8/layout/hierarchy1"/>
    <dgm:cxn modelId="{D382462A-A58B-474F-8CFA-4DE01DFF254B}" type="presParOf" srcId="{3689D305-7619-4A54-9B0E-16D1C869DE87}" destId="{C611B2A3-048D-4F2F-8BFD-DB0D7D5FFBD7}" srcOrd="1" destOrd="0" presId="urn:microsoft.com/office/officeart/2005/8/layout/hierarchy1"/>
    <dgm:cxn modelId="{50779413-82E8-4CC9-B68A-01B59534BA36}" type="presParOf" srcId="{5D80E257-76D2-42A9-8296-5C46CB3A93A9}" destId="{52B6C027-6094-4839-B6C3-4AC4926F3408}" srcOrd="1" destOrd="0" presId="urn:microsoft.com/office/officeart/2005/8/layout/hierarchy1"/>
    <dgm:cxn modelId="{34513DB1-B254-4CCD-B5F7-08C1DDCCC78E}" type="presParOf" srcId="{2473845D-0729-415B-87E3-BE94974B8898}" destId="{57007859-624B-4722-8DC3-495DFAB2A77F}" srcOrd="2" destOrd="0" presId="urn:microsoft.com/office/officeart/2005/8/layout/hierarchy1"/>
    <dgm:cxn modelId="{AE919FA3-D9B9-4D7F-943C-4FA0B81ECD25}" type="presParOf" srcId="{2473845D-0729-415B-87E3-BE94974B8898}" destId="{7CFD7488-BE5A-48F8-AFE9-49ADB99A7A9A}" srcOrd="3" destOrd="0" presId="urn:microsoft.com/office/officeart/2005/8/layout/hierarchy1"/>
    <dgm:cxn modelId="{E43F5210-ED4C-4D94-987C-B54FE541108F}" type="presParOf" srcId="{7CFD7488-BE5A-48F8-AFE9-49ADB99A7A9A}" destId="{10A7600B-0EFE-42BF-A528-AA819CFA1E3C}" srcOrd="0" destOrd="0" presId="urn:microsoft.com/office/officeart/2005/8/layout/hierarchy1"/>
    <dgm:cxn modelId="{C313D989-7721-4057-939B-8002A700F8D7}" type="presParOf" srcId="{10A7600B-0EFE-42BF-A528-AA819CFA1E3C}" destId="{7030F2D1-3F0B-4DEA-AE93-6F00191209B0}" srcOrd="0" destOrd="0" presId="urn:microsoft.com/office/officeart/2005/8/layout/hierarchy1"/>
    <dgm:cxn modelId="{91468766-E70F-41E0-A643-D34DDBC357A3}" type="presParOf" srcId="{10A7600B-0EFE-42BF-A528-AA819CFA1E3C}" destId="{CED5A789-518C-456E-9AF1-7A2C87C009D0}" srcOrd="1" destOrd="0" presId="urn:microsoft.com/office/officeart/2005/8/layout/hierarchy1"/>
    <dgm:cxn modelId="{E86E82DD-EB37-4521-9BB1-82CECC57B17D}" type="presParOf" srcId="{7CFD7488-BE5A-48F8-AFE9-49ADB99A7A9A}" destId="{44A3CB18-36EB-4328-AFF1-5003F4C4FB9A}" srcOrd="1" destOrd="0" presId="urn:microsoft.com/office/officeart/2005/8/layout/hierarchy1"/>
    <dgm:cxn modelId="{E6493E0D-CEC6-4F7C-BD6F-CAE3564BC911}" type="presParOf" srcId="{44A3CB18-36EB-4328-AFF1-5003F4C4FB9A}" destId="{7D760164-E158-484E-8B63-655E4A81CE23}" srcOrd="0" destOrd="0" presId="urn:microsoft.com/office/officeart/2005/8/layout/hierarchy1"/>
    <dgm:cxn modelId="{20571CDB-9CA4-43AA-88B8-1CA99F51EF2C}" type="presParOf" srcId="{44A3CB18-36EB-4328-AFF1-5003F4C4FB9A}" destId="{08CB353A-3EBC-4697-8557-39F05174399C}" srcOrd="1" destOrd="0" presId="urn:microsoft.com/office/officeart/2005/8/layout/hierarchy1"/>
    <dgm:cxn modelId="{D1A11610-A2E9-4A45-B985-3CF5C4FF5060}" type="presParOf" srcId="{08CB353A-3EBC-4697-8557-39F05174399C}" destId="{8758072E-C345-4DDF-8F8F-984921B0E239}" srcOrd="0" destOrd="0" presId="urn:microsoft.com/office/officeart/2005/8/layout/hierarchy1"/>
    <dgm:cxn modelId="{84A8516B-0923-4A1F-8A5B-7201A859386B}" type="presParOf" srcId="{8758072E-C345-4DDF-8F8F-984921B0E239}" destId="{CC143AF6-D2CC-4576-AF54-4E2B5647E29B}" srcOrd="0" destOrd="0" presId="urn:microsoft.com/office/officeart/2005/8/layout/hierarchy1"/>
    <dgm:cxn modelId="{996B1282-3214-4351-B441-93865154CCB9}" type="presParOf" srcId="{8758072E-C345-4DDF-8F8F-984921B0E239}" destId="{52D3BE26-A979-4D84-A293-8D322B518C2E}" srcOrd="1" destOrd="0" presId="urn:microsoft.com/office/officeart/2005/8/layout/hierarchy1"/>
    <dgm:cxn modelId="{409B0C9A-75D2-4294-BC9B-106D49B67433}" type="presParOf" srcId="{08CB353A-3EBC-4697-8557-39F05174399C}" destId="{632C8B79-33F8-434F-934D-541283E1CE5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60164-E158-484E-8B63-655E4A81CE23}">
      <dsp:nvSpPr>
        <dsp:cNvPr id="0" name=""/>
        <dsp:cNvSpPr/>
      </dsp:nvSpPr>
      <dsp:spPr>
        <a:xfrm>
          <a:off x="7951990" y="1526726"/>
          <a:ext cx="91440" cy="2097660"/>
        </a:xfrm>
        <a:custGeom>
          <a:avLst/>
          <a:gdLst/>
          <a:ahLst/>
          <a:cxnLst/>
          <a:rect l="0" t="0" r="0" b="0"/>
          <a:pathLst>
            <a:path>
              <a:moveTo>
                <a:pt x="45720" y="0"/>
              </a:moveTo>
              <a:lnTo>
                <a:pt x="45720" y="2007011"/>
              </a:lnTo>
              <a:lnTo>
                <a:pt x="45729" y="2007011"/>
              </a:lnTo>
              <a:lnTo>
                <a:pt x="45729" y="20976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007859-624B-4722-8DC3-495DFAB2A77F}">
      <dsp:nvSpPr>
        <dsp:cNvPr id="0" name=""/>
        <dsp:cNvSpPr/>
      </dsp:nvSpPr>
      <dsp:spPr>
        <a:xfrm>
          <a:off x="6100415" y="622810"/>
          <a:ext cx="1897295" cy="282554"/>
        </a:xfrm>
        <a:custGeom>
          <a:avLst/>
          <a:gdLst/>
          <a:ahLst/>
          <a:cxnLst/>
          <a:rect l="0" t="0" r="0" b="0"/>
          <a:pathLst>
            <a:path>
              <a:moveTo>
                <a:pt x="0" y="0"/>
              </a:moveTo>
              <a:lnTo>
                <a:pt x="0" y="191905"/>
              </a:lnTo>
              <a:lnTo>
                <a:pt x="1897295" y="191905"/>
              </a:lnTo>
              <a:lnTo>
                <a:pt x="1897295" y="2825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183C1C-E077-4929-8C5E-7503EFDD5A6B}">
      <dsp:nvSpPr>
        <dsp:cNvPr id="0" name=""/>
        <dsp:cNvSpPr/>
      </dsp:nvSpPr>
      <dsp:spPr>
        <a:xfrm>
          <a:off x="6652679" y="3340652"/>
          <a:ext cx="91440" cy="284586"/>
        </a:xfrm>
        <a:custGeom>
          <a:avLst/>
          <a:gdLst/>
          <a:ahLst/>
          <a:cxnLst/>
          <a:rect l="0" t="0" r="0" b="0"/>
          <a:pathLst>
            <a:path>
              <a:moveTo>
                <a:pt x="45720" y="0"/>
              </a:moveTo>
              <a:lnTo>
                <a:pt x="4572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542A31-2A71-4FC4-AABD-814F3F26814C}">
      <dsp:nvSpPr>
        <dsp:cNvPr id="0" name=""/>
        <dsp:cNvSpPr/>
      </dsp:nvSpPr>
      <dsp:spPr>
        <a:xfrm>
          <a:off x="6100415" y="2434705"/>
          <a:ext cx="597984" cy="284586"/>
        </a:xfrm>
        <a:custGeom>
          <a:avLst/>
          <a:gdLst/>
          <a:ahLst/>
          <a:cxnLst/>
          <a:rect l="0" t="0" r="0" b="0"/>
          <a:pathLst>
            <a:path>
              <a:moveTo>
                <a:pt x="0" y="0"/>
              </a:moveTo>
              <a:lnTo>
                <a:pt x="0" y="193937"/>
              </a:lnTo>
              <a:lnTo>
                <a:pt x="597984" y="193937"/>
              </a:lnTo>
              <a:lnTo>
                <a:pt x="597984"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775A88-BA69-48FE-A70A-86E5970ECB9B}">
      <dsp:nvSpPr>
        <dsp:cNvPr id="0" name=""/>
        <dsp:cNvSpPr/>
      </dsp:nvSpPr>
      <dsp:spPr>
        <a:xfrm>
          <a:off x="5456710" y="3340652"/>
          <a:ext cx="91440" cy="284586"/>
        </a:xfrm>
        <a:custGeom>
          <a:avLst/>
          <a:gdLst/>
          <a:ahLst/>
          <a:cxnLst/>
          <a:rect l="0" t="0" r="0" b="0"/>
          <a:pathLst>
            <a:path>
              <a:moveTo>
                <a:pt x="45720" y="0"/>
              </a:moveTo>
              <a:lnTo>
                <a:pt x="4572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31D21D-BB7C-447E-8097-BB68DD504822}">
      <dsp:nvSpPr>
        <dsp:cNvPr id="0" name=""/>
        <dsp:cNvSpPr/>
      </dsp:nvSpPr>
      <dsp:spPr>
        <a:xfrm>
          <a:off x="5502430" y="2434705"/>
          <a:ext cx="597984" cy="284586"/>
        </a:xfrm>
        <a:custGeom>
          <a:avLst/>
          <a:gdLst/>
          <a:ahLst/>
          <a:cxnLst/>
          <a:rect l="0" t="0" r="0" b="0"/>
          <a:pathLst>
            <a:path>
              <a:moveTo>
                <a:pt x="597984" y="0"/>
              </a:moveTo>
              <a:lnTo>
                <a:pt x="597984" y="193937"/>
              </a:lnTo>
              <a:lnTo>
                <a:pt x="0" y="193937"/>
              </a:lnTo>
              <a:lnTo>
                <a:pt x="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27284D-4C59-45DD-B4F8-1F9039956D3B}">
      <dsp:nvSpPr>
        <dsp:cNvPr id="0" name=""/>
        <dsp:cNvSpPr/>
      </dsp:nvSpPr>
      <dsp:spPr>
        <a:xfrm>
          <a:off x="4904445" y="1528758"/>
          <a:ext cx="1195969" cy="284586"/>
        </a:xfrm>
        <a:custGeom>
          <a:avLst/>
          <a:gdLst/>
          <a:ahLst/>
          <a:cxnLst/>
          <a:rect l="0" t="0" r="0" b="0"/>
          <a:pathLst>
            <a:path>
              <a:moveTo>
                <a:pt x="0" y="0"/>
              </a:moveTo>
              <a:lnTo>
                <a:pt x="0" y="193937"/>
              </a:lnTo>
              <a:lnTo>
                <a:pt x="1195969" y="193937"/>
              </a:lnTo>
              <a:lnTo>
                <a:pt x="1195969"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F6D549-8D57-4EB0-9CD1-03942F10E8F3}">
      <dsp:nvSpPr>
        <dsp:cNvPr id="0" name=""/>
        <dsp:cNvSpPr/>
      </dsp:nvSpPr>
      <dsp:spPr>
        <a:xfrm>
          <a:off x="4260740" y="3340652"/>
          <a:ext cx="91440" cy="284586"/>
        </a:xfrm>
        <a:custGeom>
          <a:avLst/>
          <a:gdLst/>
          <a:ahLst/>
          <a:cxnLst/>
          <a:rect l="0" t="0" r="0" b="0"/>
          <a:pathLst>
            <a:path>
              <a:moveTo>
                <a:pt x="45720" y="0"/>
              </a:moveTo>
              <a:lnTo>
                <a:pt x="4572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B6B2D3-163D-45BD-B79A-2493F653633B}">
      <dsp:nvSpPr>
        <dsp:cNvPr id="0" name=""/>
        <dsp:cNvSpPr/>
      </dsp:nvSpPr>
      <dsp:spPr>
        <a:xfrm>
          <a:off x="3708475" y="2434705"/>
          <a:ext cx="597984" cy="284586"/>
        </a:xfrm>
        <a:custGeom>
          <a:avLst/>
          <a:gdLst/>
          <a:ahLst/>
          <a:cxnLst/>
          <a:rect l="0" t="0" r="0" b="0"/>
          <a:pathLst>
            <a:path>
              <a:moveTo>
                <a:pt x="0" y="0"/>
              </a:moveTo>
              <a:lnTo>
                <a:pt x="0" y="193937"/>
              </a:lnTo>
              <a:lnTo>
                <a:pt x="597984" y="193937"/>
              </a:lnTo>
              <a:lnTo>
                <a:pt x="597984"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CAC8F8-520F-4018-A58E-A2B24597DD01}">
      <dsp:nvSpPr>
        <dsp:cNvPr id="0" name=""/>
        <dsp:cNvSpPr/>
      </dsp:nvSpPr>
      <dsp:spPr>
        <a:xfrm>
          <a:off x="3064770" y="3340652"/>
          <a:ext cx="91440" cy="284586"/>
        </a:xfrm>
        <a:custGeom>
          <a:avLst/>
          <a:gdLst/>
          <a:ahLst/>
          <a:cxnLst/>
          <a:rect l="0" t="0" r="0" b="0"/>
          <a:pathLst>
            <a:path>
              <a:moveTo>
                <a:pt x="45720" y="0"/>
              </a:moveTo>
              <a:lnTo>
                <a:pt x="4572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433099-5E4D-4205-A455-2ABF485473D8}">
      <dsp:nvSpPr>
        <dsp:cNvPr id="0" name=""/>
        <dsp:cNvSpPr/>
      </dsp:nvSpPr>
      <dsp:spPr>
        <a:xfrm>
          <a:off x="3110490" y="2434705"/>
          <a:ext cx="597984" cy="284586"/>
        </a:xfrm>
        <a:custGeom>
          <a:avLst/>
          <a:gdLst/>
          <a:ahLst/>
          <a:cxnLst/>
          <a:rect l="0" t="0" r="0" b="0"/>
          <a:pathLst>
            <a:path>
              <a:moveTo>
                <a:pt x="597984" y="0"/>
              </a:moveTo>
              <a:lnTo>
                <a:pt x="597984" y="193937"/>
              </a:lnTo>
              <a:lnTo>
                <a:pt x="0" y="193937"/>
              </a:lnTo>
              <a:lnTo>
                <a:pt x="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AF4567-ACE9-4E02-A201-FE2DA14A4F5A}">
      <dsp:nvSpPr>
        <dsp:cNvPr id="0" name=""/>
        <dsp:cNvSpPr/>
      </dsp:nvSpPr>
      <dsp:spPr>
        <a:xfrm>
          <a:off x="3708475" y="1528758"/>
          <a:ext cx="1195969" cy="284586"/>
        </a:xfrm>
        <a:custGeom>
          <a:avLst/>
          <a:gdLst/>
          <a:ahLst/>
          <a:cxnLst/>
          <a:rect l="0" t="0" r="0" b="0"/>
          <a:pathLst>
            <a:path>
              <a:moveTo>
                <a:pt x="1195969" y="0"/>
              </a:moveTo>
              <a:lnTo>
                <a:pt x="1195969" y="193937"/>
              </a:lnTo>
              <a:lnTo>
                <a:pt x="0" y="193937"/>
              </a:lnTo>
              <a:lnTo>
                <a:pt x="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5812AA-CDD6-42FC-9078-5E5F57FECD99}">
      <dsp:nvSpPr>
        <dsp:cNvPr id="0" name=""/>
        <dsp:cNvSpPr/>
      </dsp:nvSpPr>
      <dsp:spPr>
        <a:xfrm>
          <a:off x="4904445" y="622810"/>
          <a:ext cx="1195969" cy="284586"/>
        </a:xfrm>
        <a:custGeom>
          <a:avLst/>
          <a:gdLst/>
          <a:ahLst/>
          <a:cxnLst/>
          <a:rect l="0" t="0" r="0" b="0"/>
          <a:pathLst>
            <a:path>
              <a:moveTo>
                <a:pt x="1195969" y="0"/>
              </a:moveTo>
              <a:lnTo>
                <a:pt x="1195969" y="193937"/>
              </a:lnTo>
              <a:lnTo>
                <a:pt x="0" y="193937"/>
              </a:lnTo>
              <a:lnTo>
                <a:pt x="0" y="2845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398039-7100-4860-BBF4-6D1264EB9576}">
      <dsp:nvSpPr>
        <dsp:cNvPr id="0" name=""/>
        <dsp:cNvSpPr/>
      </dsp:nvSpPr>
      <dsp:spPr>
        <a:xfrm>
          <a:off x="5611154" y="1450"/>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4BDC7B-E4FB-4ECD-A98D-7B48953B55B5}">
      <dsp:nvSpPr>
        <dsp:cNvPr id="0" name=""/>
        <dsp:cNvSpPr/>
      </dsp:nvSpPr>
      <dsp:spPr>
        <a:xfrm>
          <a:off x="5719879" y="104738"/>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Hours Submitted for county in current prevailing wage cycle</a:t>
          </a:r>
        </a:p>
      </dsp:txBody>
      <dsp:txXfrm>
        <a:off x="5738078" y="122937"/>
        <a:ext cx="942122" cy="584962"/>
      </dsp:txXfrm>
    </dsp:sp>
    <dsp:sp modelId="{69A8FF2F-C61E-49FE-8C40-AA855439589D}">
      <dsp:nvSpPr>
        <dsp:cNvPr id="0" name=""/>
        <dsp:cNvSpPr/>
      </dsp:nvSpPr>
      <dsp:spPr>
        <a:xfrm>
          <a:off x="4415184" y="907397"/>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0C25D0-F017-4D89-A677-21F979B8A39E}">
      <dsp:nvSpPr>
        <dsp:cNvPr id="0" name=""/>
        <dsp:cNvSpPr/>
      </dsp:nvSpPr>
      <dsp:spPr>
        <a:xfrm>
          <a:off x="4523909" y="1010685"/>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No</a:t>
          </a:r>
        </a:p>
      </dsp:txBody>
      <dsp:txXfrm>
        <a:off x="4542108" y="1028884"/>
        <a:ext cx="942122" cy="584962"/>
      </dsp:txXfrm>
    </dsp:sp>
    <dsp:sp modelId="{F57B2389-BE5E-4F61-92C0-823177B39236}">
      <dsp:nvSpPr>
        <dsp:cNvPr id="0" name=""/>
        <dsp:cNvSpPr/>
      </dsp:nvSpPr>
      <dsp:spPr>
        <a:xfrm>
          <a:off x="3219215" y="1813344"/>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CB7015-9E3C-4DFA-9A84-1745D87AE4A4}">
      <dsp:nvSpPr>
        <dsp:cNvPr id="0" name=""/>
        <dsp:cNvSpPr/>
      </dsp:nvSpPr>
      <dsp:spPr>
        <a:xfrm>
          <a:off x="3327939" y="1916632"/>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Hours submitted in past 6 years</a:t>
          </a:r>
        </a:p>
      </dsp:txBody>
      <dsp:txXfrm>
        <a:off x="3346138" y="1934831"/>
        <a:ext cx="942122" cy="584962"/>
      </dsp:txXfrm>
    </dsp:sp>
    <dsp:sp modelId="{626B3781-F6F9-4000-8761-62002DDA8831}">
      <dsp:nvSpPr>
        <dsp:cNvPr id="0" name=""/>
        <dsp:cNvSpPr/>
      </dsp:nvSpPr>
      <dsp:spPr>
        <a:xfrm>
          <a:off x="2621230" y="2719291"/>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CC2759-5732-4988-977B-BA5A12FC5B7C}">
      <dsp:nvSpPr>
        <dsp:cNvPr id="0" name=""/>
        <dsp:cNvSpPr/>
      </dsp:nvSpPr>
      <dsp:spPr>
        <a:xfrm>
          <a:off x="2729954" y="2822579"/>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Majority of hours collectively bargained</a:t>
          </a:r>
        </a:p>
      </dsp:txBody>
      <dsp:txXfrm>
        <a:off x="2748153" y="2840778"/>
        <a:ext cx="942122" cy="584962"/>
      </dsp:txXfrm>
    </dsp:sp>
    <dsp:sp modelId="{EE9E6603-DDDB-4978-9747-29B750A815EF}">
      <dsp:nvSpPr>
        <dsp:cNvPr id="0" name=""/>
        <dsp:cNvSpPr/>
      </dsp:nvSpPr>
      <dsp:spPr>
        <a:xfrm>
          <a:off x="2621230" y="3625238"/>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44C3B4-F50E-481D-AE29-35045AB7C4A5}">
      <dsp:nvSpPr>
        <dsp:cNvPr id="0" name=""/>
        <dsp:cNvSpPr/>
      </dsp:nvSpPr>
      <dsp:spPr>
        <a:xfrm>
          <a:off x="2729954" y="3728527"/>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Prevailing wage is CBA rate</a:t>
          </a:r>
        </a:p>
      </dsp:txBody>
      <dsp:txXfrm>
        <a:off x="2748153" y="3746726"/>
        <a:ext cx="942122" cy="584962"/>
      </dsp:txXfrm>
    </dsp:sp>
    <dsp:sp modelId="{008FAA88-65BA-46B7-BDB1-3DFEA88E3E1A}">
      <dsp:nvSpPr>
        <dsp:cNvPr id="0" name=""/>
        <dsp:cNvSpPr/>
      </dsp:nvSpPr>
      <dsp:spPr>
        <a:xfrm>
          <a:off x="3817200" y="2719291"/>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2208E9-99E3-477F-A10C-03631C2D74DE}">
      <dsp:nvSpPr>
        <dsp:cNvPr id="0" name=""/>
        <dsp:cNvSpPr/>
      </dsp:nvSpPr>
      <dsp:spPr>
        <a:xfrm>
          <a:off x="3925924" y="2822579"/>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Majority of hours not collectively bargained</a:t>
          </a:r>
        </a:p>
      </dsp:txBody>
      <dsp:txXfrm>
        <a:off x="3944123" y="2840778"/>
        <a:ext cx="942122" cy="584962"/>
      </dsp:txXfrm>
    </dsp:sp>
    <dsp:sp modelId="{FEAD65C5-0492-48D8-8BDB-2354F015B09E}">
      <dsp:nvSpPr>
        <dsp:cNvPr id="0" name=""/>
        <dsp:cNvSpPr/>
      </dsp:nvSpPr>
      <dsp:spPr>
        <a:xfrm>
          <a:off x="3817200" y="3625238"/>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3CCBCC-54F7-472B-85EF-32A0B6FD3365}">
      <dsp:nvSpPr>
        <dsp:cNvPr id="0" name=""/>
        <dsp:cNvSpPr/>
      </dsp:nvSpPr>
      <dsp:spPr>
        <a:xfrm>
          <a:off x="3925924" y="3728527"/>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Previous prevailing wage remains in effect</a:t>
          </a:r>
        </a:p>
      </dsp:txBody>
      <dsp:txXfrm>
        <a:off x="3944123" y="3746726"/>
        <a:ext cx="942122" cy="584962"/>
      </dsp:txXfrm>
    </dsp:sp>
    <dsp:sp modelId="{1D6FA974-E275-40D8-A007-A3924009C32B}">
      <dsp:nvSpPr>
        <dsp:cNvPr id="0" name=""/>
        <dsp:cNvSpPr/>
      </dsp:nvSpPr>
      <dsp:spPr>
        <a:xfrm>
          <a:off x="5611154" y="1813344"/>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E53DC8-4428-4589-BC54-6571BE7AD961}">
      <dsp:nvSpPr>
        <dsp:cNvPr id="0" name=""/>
        <dsp:cNvSpPr/>
      </dsp:nvSpPr>
      <dsp:spPr>
        <a:xfrm>
          <a:off x="5719879" y="1916632"/>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No hours submitted in past 6 years</a:t>
          </a:r>
        </a:p>
      </dsp:txBody>
      <dsp:txXfrm>
        <a:off x="5738078" y="1934831"/>
        <a:ext cx="942122" cy="584962"/>
      </dsp:txXfrm>
    </dsp:sp>
    <dsp:sp modelId="{DEFAB14C-BFF3-4CEF-BE33-F9D3EF0632CB}">
      <dsp:nvSpPr>
        <dsp:cNvPr id="0" name=""/>
        <dsp:cNvSpPr/>
      </dsp:nvSpPr>
      <dsp:spPr>
        <a:xfrm>
          <a:off x="5013169" y="2719291"/>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CF0B80-021A-426A-B1A4-B1CAB058317D}">
      <dsp:nvSpPr>
        <dsp:cNvPr id="0" name=""/>
        <dsp:cNvSpPr/>
      </dsp:nvSpPr>
      <dsp:spPr>
        <a:xfrm>
          <a:off x="5121894" y="2822579"/>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Majority of hours in adjacent counties collectively bargained</a:t>
          </a:r>
        </a:p>
      </dsp:txBody>
      <dsp:txXfrm>
        <a:off x="5140093" y="2840778"/>
        <a:ext cx="942122" cy="584962"/>
      </dsp:txXfrm>
    </dsp:sp>
    <dsp:sp modelId="{3E9E99CC-02AF-422E-9F91-731B9BCE7B51}">
      <dsp:nvSpPr>
        <dsp:cNvPr id="0" name=""/>
        <dsp:cNvSpPr/>
      </dsp:nvSpPr>
      <dsp:spPr>
        <a:xfrm>
          <a:off x="5013169" y="3625238"/>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950857-66B7-43BB-84ED-20756B805054}">
      <dsp:nvSpPr>
        <dsp:cNvPr id="0" name=""/>
        <dsp:cNvSpPr/>
      </dsp:nvSpPr>
      <dsp:spPr>
        <a:xfrm>
          <a:off x="5121894" y="3728527"/>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Prevailing wage is CBA rate</a:t>
          </a:r>
        </a:p>
      </dsp:txBody>
      <dsp:txXfrm>
        <a:off x="5140093" y="3746726"/>
        <a:ext cx="942122" cy="584962"/>
      </dsp:txXfrm>
    </dsp:sp>
    <dsp:sp modelId="{CE1A88DD-2FA8-4A9B-9442-2A02CE75D63E}">
      <dsp:nvSpPr>
        <dsp:cNvPr id="0" name=""/>
        <dsp:cNvSpPr/>
      </dsp:nvSpPr>
      <dsp:spPr>
        <a:xfrm>
          <a:off x="6209139" y="2719291"/>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C3DB48-0E50-45FE-9B36-4B002281544A}">
      <dsp:nvSpPr>
        <dsp:cNvPr id="0" name=""/>
        <dsp:cNvSpPr/>
      </dsp:nvSpPr>
      <dsp:spPr>
        <a:xfrm>
          <a:off x="6317864" y="2822579"/>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Majority of hours in adjacent counties not collectively bargained</a:t>
          </a:r>
        </a:p>
      </dsp:txBody>
      <dsp:txXfrm>
        <a:off x="6336063" y="2840778"/>
        <a:ext cx="942122" cy="584962"/>
      </dsp:txXfrm>
    </dsp:sp>
    <dsp:sp modelId="{8C82E625-D6B8-4E67-B820-1073397E97A9}">
      <dsp:nvSpPr>
        <dsp:cNvPr id="0" name=""/>
        <dsp:cNvSpPr/>
      </dsp:nvSpPr>
      <dsp:spPr>
        <a:xfrm>
          <a:off x="6209139" y="3625238"/>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11B2A3-048D-4F2F-8BFD-DB0D7D5FFBD7}">
      <dsp:nvSpPr>
        <dsp:cNvPr id="0" name=""/>
        <dsp:cNvSpPr/>
      </dsp:nvSpPr>
      <dsp:spPr>
        <a:xfrm>
          <a:off x="6317864" y="3728527"/>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Prevailing wage from adjacent counties becomes the county prevailing wage</a:t>
          </a:r>
        </a:p>
      </dsp:txBody>
      <dsp:txXfrm>
        <a:off x="6336063" y="3746726"/>
        <a:ext cx="942122" cy="584962"/>
      </dsp:txXfrm>
    </dsp:sp>
    <dsp:sp modelId="{7030F2D1-3F0B-4DEA-AE93-6F00191209B0}">
      <dsp:nvSpPr>
        <dsp:cNvPr id="0" name=""/>
        <dsp:cNvSpPr/>
      </dsp:nvSpPr>
      <dsp:spPr>
        <a:xfrm>
          <a:off x="7508449" y="905365"/>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D5A789-518C-456E-9AF1-7A2C87C009D0}">
      <dsp:nvSpPr>
        <dsp:cNvPr id="0" name=""/>
        <dsp:cNvSpPr/>
      </dsp:nvSpPr>
      <dsp:spPr>
        <a:xfrm>
          <a:off x="7617174" y="1008653"/>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Yes</a:t>
          </a:r>
        </a:p>
      </dsp:txBody>
      <dsp:txXfrm>
        <a:off x="7635373" y="1026852"/>
        <a:ext cx="942122" cy="584962"/>
      </dsp:txXfrm>
    </dsp:sp>
    <dsp:sp modelId="{CC143AF6-D2CC-4576-AF54-4E2B5647E29B}">
      <dsp:nvSpPr>
        <dsp:cNvPr id="0" name=""/>
        <dsp:cNvSpPr/>
      </dsp:nvSpPr>
      <dsp:spPr>
        <a:xfrm>
          <a:off x="7508459" y="3624387"/>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D3BE26-A979-4D84-A293-8D322B518C2E}">
      <dsp:nvSpPr>
        <dsp:cNvPr id="0" name=""/>
        <dsp:cNvSpPr/>
      </dsp:nvSpPr>
      <dsp:spPr>
        <a:xfrm>
          <a:off x="7617184" y="3727675"/>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Prevailing wage is the most commonly reported wage</a:t>
          </a:r>
        </a:p>
      </dsp:txBody>
      <dsp:txXfrm>
        <a:off x="7635383" y="3745874"/>
        <a:ext cx="942122" cy="5849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518C-D58F-423F-A6E6-0085675F885D}"/>
              </a:ext>
            </a:extLst>
          </p:cNvPr>
          <p:cNvSpPr>
            <a:spLocks noGrp="1"/>
          </p:cNvSpPr>
          <p:nvPr>
            <p:ph type="ctrTitle"/>
          </p:nvPr>
        </p:nvSpPr>
        <p:spPr>
          <a:xfrm>
            <a:off x="385812" y="1730135"/>
            <a:ext cx="9144000" cy="2387600"/>
          </a:xfrm>
        </p:spPr>
        <p:txBody>
          <a:bodyPr anchor="b"/>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13C02121-2E8B-4B25-9418-882B5CAB4129}"/>
              </a:ext>
            </a:extLst>
          </p:cNvPr>
          <p:cNvSpPr>
            <a:spLocks noGrp="1"/>
          </p:cNvSpPr>
          <p:nvPr>
            <p:ph type="subTitle" idx="1"/>
          </p:nvPr>
        </p:nvSpPr>
        <p:spPr>
          <a:xfrm>
            <a:off x="385812" y="4209810"/>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8AA1BE60-5F78-4E74-90F6-D33B14D1C3B2}"/>
              </a:ext>
            </a:extLst>
          </p:cNvPr>
          <p:cNvSpPr>
            <a:spLocks noGrp="1"/>
          </p:cNvSpPr>
          <p:nvPr>
            <p:ph type="dt" sz="half" idx="10"/>
          </p:nvPr>
        </p:nvSpPr>
        <p:spPr/>
        <p:txBody>
          <a:bodyPr/>
          <a:lstStyle/>
          <a:p>
            <a:fld id="{F65A14C0-E0D1-4D1A-9686-97C2440CC278}" type="datetimeFigureOut">
              <a:rPr lang="en-US" smtClean="0"/>
              <a:t>11/20/2018</a:t>
            </a:fld>
            <a:endParaRPr lang="en-US"/>
          </a:p>
        </p:txBody>
      </p:sp>
      <p:sp>
        <p:nvSpPr>
          <p:cNvPr id="5" name="Footer Placeholder 4">
            <a:extLst>
              <a:ext uri="{FF2B5EF4-FFF2-40B4-BE49-F238E27FC236}">
                <a16:creationId xmlns:a16="http://schemas.microsoft.com/office/drawing/2014/main" id="{5AF6F31B-507E-4A26-A536-7A7974B94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156B3-411E-4147-9A12-B03599189853}"/>
              </a:ext>
            </a:extLst>
          </p:cNvPr>
          <p:cNvSpPr>
            <a:spLocks noGrp="1"/>
          </p:cNvSpPr>
          <p:nvPr>
            <p:ph type="sldNum" sz="quarter" idx="12"/>
          </p:nvPr>
        </p:nvSpPr>
        <p:spPr/>
        <p:txBody>
          <a:bodyPr/>
          <a:lstStyle/>
          <a:p>
            <a:fld id="{E1AE0AC4-3431-42F5-B158-1427EFE63109}" type="slidenum">
              <a:rPr lang="en-US" smtClean="0"/>
              <a:t>‹#›</a:t>
            </a:fld>
            <a:endParaRPr lang="en-US"/>
          </a:p>
        </p:txBody>
      </p:sp>
      <p:pic>
        <p:nvPicPr>
          <p:cNvPr id="7" name="Picture 6">
            <a:extLst>
              <a:ext uri="{FF2B5EF4-FFF2-40B4-BE49-F238E27FC236}">
                <a16:creationId xmlns:a16="http://schemas.microsoft.com/office/drawing/2014/main" id="{B2BF1621-C61E-49FA-9115-59EEE56A3C05}"/>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153400" y="44230"/>
            <a:ext cx="3968015" cy="1978310"/>
          </a:xfrm>
          <a:prstGeom prst="rect">
            <a:avLst/>
          </a:prstGeom>
        </p:spPr>
      </p:pic>
      <p:cxnSp>
        <p:nvCxnSpPr>
          <p:cNvPr id="8" name="Straight Connector 7">
            <a:extLst>
              <a:ext uri="{FF2B5EF4-FFF2-40B4-BE49-F238E27FC236}">
                <a16:creationId xmlns:a16="http://schemas.microsoft.com/office/drawing/2014/main" id="{A46D8536-7980-4E06-B8A6-A87B1D925288}"/>
              </a:ext>
            </a:extLst>
          </p:cNvPr>
          <p:cNvCxnSpPr>
            <a:cxnSpLocks/>
          </p:cNvCxnSpPr>
          <p:nvPr userDrawn="1"/>
        </p:nvCxnSpPr>
        <p:spPr>
          <a:xfrm>
            <a:off x="0" y="1450560"/>
            <a:ext cx="8598641" cy="0"/>
          </a:xfrm>
          <a:prstGeom prst="line">
            <a:avLst/>
          </a:prstGeom>
          <a:ln w="190500">
            <a:gradFill>
              <a:gsLst>
                <a:gs pos="0">
                  <a:schemeClr val="bg1"/>
                </a:gs>
                <a:gs pos="100000">
                  <a:srgbClr val="2F2925"/>
                </a:gs>
                <a:gs pos="33000">
                  <a:srgbClr val="00B0F0"/>
                </a:gs>
                <a:gs pos="67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40FCA58-FB87-431A-A715-31505A00BC83}"/>
              </a:ext>
            </a:extLst>
          </p:cNvPr>
          <p:cNvCxnSpPr>
            <a:cxnSpLocks/>
          </p:cNvCxnSpPr>
          <p:nvPr userDrawn="1"/>
        </p:nvCxnSpPr>
        <p:spPr>
          <a:xfrm>
            <a:off x="1353903" y="1730135"/>
            <a:ext cx="10647597" cy="0"/>
          </a:xfrm>
          <a:prstGeom prst="line">
            <a:avLst/>
          </a:prstGeom>
          <a:ln w="38100">
            <a:gradFill>
              <a:gsLst>
                <a:gs pos="0">
                  <a:schemeClr val="bg1"/>
                </a:gs>
                <a:gs pos="67000">
                  <a:srgbClr val="2F2925"/>
                </a:gs>
                <a:gs pos="22000">
                  <a:srgbClr val="00B0F0"/>
                </a:gs>
                <a:gs pos="44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B03230D-5330-4C28-85AC-B2B950D571FC}"/>
              </a:ext>
            </a:extLst>
          </p:cNvPr>
          <p:cNvCxnSpPr>
            <a:cxnSpLocks/>
          </p:cNvCxnSpPr>
          <p:nvPr userDrawn="1"/>
        </p:nvCxnSpPr>
        <p:spPr>
          <a:xfrm>
            <a:off x="664945" y="1624254"/>
            <a:ext cx="7772400" cy="0"/>
          </a:xfrm>
          <a:prstGeom prst="line">
            <a:avLst/>
          </a:prstGeom>
          <a:ln w="127000">
            <a:gradFill>
              <a:gsLst>
                <a:gs pos="0">
                  <a:schemeClr val="bg1"/>
                </a:gs>
                <a:gs pos="100000">
                  <a:srgbClr val="2F2925"/>
                </a:gs>
                <a:gs pos="33000">
                  <a:srgbClr val="00B0F0"/>
                </a:gs>
                <a:gs pos="67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571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77E63-428B-4038-A429-39316C2B8E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62CAB9-A8D1-4B4A-ACBE-6AAF5A37E6C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D8477-3B0C-41CA-8F49-14F4F518542F}"/>
              </a:ext>
            </a:extLst>
          </p:cNvPr>
          <p:cNvSpPr>
            <a:spLocks noGrp="1"/>
          </p:cNvSpPr>
          <p:nvPr>
            <p:ph type="dt" sz="half" idx="10"/>
          </p:nvPr>
        </p:nvSpPr>
        <p:spPr/>
        <p:txBody>
          <a:bodyPr/>
          <a:lstStyle/>
          <a:p>
            <a:fld id="{F65A14C0-E0D1-4D1A-9686-97C2440CC278}" type="datetimeFigureOut">
              <a:rPr lang="en-US" smtClean="0"/>
              <a:t>11/20/2018</a:t>
            </a:fld>
            <a:endParaRPr lang="en-US"/>
          </a:p>
        </p:txBody>
      </p:sp>
      <p:sp>
        <p:nvSpPr>
          <p:cNvPr id="5" name="Footer Placeholder 4">
            <a:extLst>
              <a:ext uri="{FF2B5EF4-FFF2-40B4-BE49-F238E27FC236}">
                <a16:creationId xmlns:a16="http://schemas.microsoft.com/office/drawing/2014/main" id="{4C8E08AE-053F-413D-8F73-B356C1302D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4A4745-A406-4A52-9960-E9BD87B25A07}"/>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325691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291708-68D9-472C-B1C7-E27DA01520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21ECF0-E3A8-44A4-B9F2-5F6663B107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EEA3E7-13EE-4A7F-8A9C-EB67261C5D37}"/>
              </a:ext>
            </a:extLst>
          </p:cNvPr>
          <p:cNvSpPr>
            <a:spLocks noGrp="1"/>
          </p:cNvSpPr>
          <p:nvPr>
            <p:ph type="dt" sz="half" idx="10"/>
          </p:nvPr>
        </p:nvSpPr>
        <p:spPr/>
        <p:txBody>
          <a:bodyPr/>
          <a:lstStyle/>
          <a:p>
            <a:fld id="{F65A14C0-E0D1-4D1A-9686-97C2440CC278}" type="datetimeFigureOut">
              <a:rPr lang="en-US" smtClean="0"/>
              <a:t>11/20/2018</a:t>
            </a:fld>
            <a:endParaRPr lang="en-US"/>
          </a:p>
        </p:txBody>
      </p:sp>
      <p:sp>
        <p:nvSpPr>
          <p:cNvPr id="5" name="Footer Placeholder 4">
            <a:extLst>
              <a:ext uri="{FF2B5EF4-FFF2-40B4-BE49-F238E27FC236}">
                <a16:creationId xmlns:a16="http://schemas.microsoft.com/office/drawing/2014/main" id="{43B962E3-6B6C-4C47-B55C-2828F90660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D72EA2-625A-49FD-A1B6-01E48CD41A73}"/>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240256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A783-F473-4AFD-9F77-D306C0D2C722}"/>
              </a:ext>
            </a:extLst>
          </p:cNvPr>
          <p:cNvSpPr>
            <a:spLocks noGrp="1"/>
          </p:cNvSpPr>
          <p:nvPr>
            <p:ph type="title"/>
          </p:nvPr>
        </p:nvSpPr>
        <p:spPr>
          <a:xfrm>
            <a:off x="376187" y="0"/>
            <a:ext cx="9653337" cy="1325563"/>
          </a:xfrm>
        </p:spPr>
        <p:txBody>
          <a:bodyPr/>
          <a:lstStyle>
            <a:lvl1pPr algn="l">
              <a:defRPr/>
            </a:lvl1pPr>
          </a:lstStyle>
          <a:p>
            <a:r>
              <a:rPr lang="en-US" dirty="0"/>
              <a:t>Click to edit Master title style</a:t>
            </a:r>
          </a:p>
        </p:txBody>
      </p:sp>
      <p:sp>
        <p:nvSpPr>
          <p:cNvPr id="3" name="Content Placeholder 2">
            <a:extLst>
              <a:ext uri="{FF2B5EF4-FFF2-40B4-BE49-F238E27FC236}">
                <a16:creationId xmlns:a16="http://schemas.microsoft.com/office/drawing/2014/main" id="{07CAF15F-2FC1-414D-BFEC-2A77C0C7FAFE}"/>
              </a:ext>
            </a:extLst>
          </p:cNvPr>
          <p:cNvSpPr>
            <a:spLocks noGrp="1"/>
          </p:cNvSpPr>
          <p:nvPr>
            <p:ph idx="1"/>
          </p:nvPr>
        </p:nvSpPr>
        <p:spPr>
          <a:xfrm>
            <a:off x="838200" y="1343818"/>
            <a:ext cx="10515600" cy="5012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99507A-5BC4-4340-ABEF-863CB1F01637}"/>
              </a:ext>
            </a:extLst>
          </p:cNvPr>
          <p:cNvSpPr>
            <a:spLocks noGrp="1"/>
          </p:cNvSpPr>
          <p:nvPr>
            <p:ph type="dt" sz="half" idx="10"/>
          </p:nvPr>
        </p:nvSpPr>
        <p:spPr/>
        <p:txBody>
          <a:bodyPr/>
          <a:lstStyle/>
          <a:p>
            <a:fld id="{F65A14C0-E0D1-4D1A-9686-97C2440CC278}" type="datetimeFigureOut">
              <a:rPr lang="en-US" smtClean="0"/>
              <a:t>11/20/2018</a:t>
            </a:fld>
            <a:endParaRPr lang="en-US"/>
          </a:p>
        </p:txBody>
      </p:sp>
      <p:sp>
        <p:nvSpPr>
          <p:cNvPr id="5" name="Footer Placeholder 4">
            <a:extLst>
              <a:ext uri="{FF2B5EF4-FFF2-40B4-BE49-F238E27FC236}">
                <a16:creationId xmlns:a16="http://schemas.microsoft.com/office/drawing/2014/main" id="{542DA528-4D6F-446A-8AA6-5DA76C33DD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E8306-BA74-425D-8936-949599FB32E2}"/>
              </a:ext>
            </a:extLst>
          </p:cNvPr>
          <p:cNvSpPr>
            <a:spLocks noGrp="1"/>
          </p:cNvSpPr>
          <p:nvPr>
            <p:ph type="sldNum" sz="quarter" idx="12"/>
          </p:nvPr>
        </p:nvSpPr>
        <p:spPr/>
        <p:txBody>
          <a:bodyPr/>
          <a:lstStyle/>
          <a:p>
            <a:fld id="{E1AE0AC4-3431-42F5-B158-1427EFE63109}" type="slidenum">
              <a:rPr lang="en-US" smtClean="0"/>
              <a:t>‹#›</a:t>
            </a:fld>
            <a:endParaRPr lang="en-US"/>
          </a:p>
        </p:txBody>
      </p:sp>
      <p:cxnSp>
        <p:nvCxnSpPr>
          <p:cNvPr id="8" name="Straight Connector 7">
            <a:extLst>
              <a:ext uri="{FF2B5EF4-FFF2-40B4-BE49-F238E27FC236}">
                <a16:creationId xmlns:a16="http://schemas.microsoft.com/office/drawing/2014/main" id="{C6425028-CFB3-491C-AD51-A5339B0D2456}"/>
              </a:ext>
            </a:extLst>
          </p:cNvPr>
          <p:cNvCxnSpPr>
            <a:cxnSpLocks/>
          </p:cNvCxnSpPr>
          <p:nvPr userDrawn="1"/>
        </p:nvCxnSpPr>
        <p:spPr>
          <a:xfrm>
            <a:off x="0" y="1094428"/>
            <a:ext cx="10153650" cy="0"/>
          </a:xfrm>
          <a:prstGeom prst="line">
            <a:avLst/>
          </a:prstGeom>
          <a:ln w="57150">
            <a:gradFill>
              <a:gsLst>
                <a:gs pos="0">
                  <a:schemeClr val="bg1"/>
                </a:gs>
                <a:gs pos="100000">
                  <a:srgbClr val="2F2925"/>
                </a:gs>
                <a:gs pos="50000">
                  <a:srgbClr val="00B0F0"/>
                </a:gs>
                <a:gs pos="67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DD6F471-2575-4F61-BBD9-1CF356D851E4}"/>
              </a:ext>
            </a:extLst>
          </p:cNvPr>
          <p:cNvCxnSpPr>
            <a:cxnSpLocks/>
          </p:cNvCxnSpPr>
          <p:nvPr userDrawn="1"/>
        </p:nvCxnSpPr>
        <p:spPr>
          <a:xfrm>
            <a:off x="1097280" y="1152619"/>
            <a:ext cx="9032558" cy="0"/>
          </a:xfrm>
          <a:prstGeom prst="line">
            <a:avLst/>
          </a:prstGeom>
          <a:ln w="38100">
            <a:gradFill>
              <a:gsLst>
                <a:gs pos="0">
                  <a:schemeClr val="bg1"/>
                </a:gs>
                <a:gs pos="100000">
                  <a:srgbClr val="2F2925"/>
                </a:gs>
                <a:gs pos="51000">
                  <a:srgbClr val="00B0F0"/>
                </a:gs>
                <a:gs pos="67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0E7AC2E-A5E3-4CC0-982B-EE1084FF3D5F}"/>
              </a:ext>
            </a:extLst>
          </p:cNvPr>
          <p:cNvCxnSpPr>
            <a:cxnSpLocks/>
          </p:cNvCxnSpPr>
          <p:nvPr userDrawn="1"/>
        </p:nvCxnSpPr>
        <p:spPr>
          <a:xfrm>
            <a:off x="2061556" y="1194184"/>
            <a:ext cx="8044970" cy="0"/>
          </a:xfrm>
          <a:prstGeom prst="line">
            <a:avLst/>
          </a:prstGeom>
          <a:ln w="28575">
            <a:gradFill>
              <a:gsLst>
                <a:gs pos="0">
                  <a:schemeClr val="bg1"/>
                </a:gs>
                <a:gs pos="100000">
                  <a:srgbClr val="2F2925"/>
                </a:gs>
                <a:gs pos="49000">
                  <a:srgbClr val="00B0F0"/>
                </a:gs>
                <a:gs pos="67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F8881773-CB8D-4771-B137-B614082EDD71}"/>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914024" y="283998"/>
            <a:ext cx="2162476" cy="1078133"/>
          </a:xfrm>
          <a:prstGeom prst="rect">
            <a:avLst/>
          </a:prstGeom>
        </p:spPr>
      </p:pic>
    </p:spTree>
    <p:extLst>
      <p:ext uri="{BB962C8B-B14F-4D97-AF65-F5344CB8AC3E}">
        <p14:creationId xmlns:p14="http://schemas.microsoft.com/office/powerpoint/2010/main" val="16218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B2CB8-95AF-431A-A1A4-E066179D6A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DBAA96-5FE4-464D-93E9-BAC6F58B4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5836BA-C03A-4704-B446-59259A0B31B6}"/>
              </a:ext>
            </a:extLst>
          </p:cNvPr>
          <p:cNvSpPr>
            <a:spLocks noGrp="1"/>
          </p:cNvSpPr>
          <p:nvPr>
            <p:ph type="dt" sz="half" idx="10"/>
          </p:nvPr>
        </p:nvSpPr>
        <p:spPr/>
        <p:txBody>
          <a:bodyPr/>
          <a:lstStyle/>
          <a:p>
            <a:fld id="{F65A14C0-E0D1-4D1A-9686-97C2440CC278}" type="datetimeFigureOut">
              <a:rPr lang="en-US" smtClean="0"/>
              <a:t>11/20/2018</a:t>
            </a:fld>
            <a:endParaRPr lang="en-US"/>
          </a:p>
        </p:txBody>
      </p:sp>
      <p:sp>
        <p:nvSpPr>
          <p:cNvPr id="5" name="Footer Placeholder 4">
            <a:extLst>
              <a:ext uri="{FF2B5EF4-FFF2-40B4-BE49-F238E27FC236}">
                <a16:creationId xmlns:a16="http://schemas.microsoft.com/office/drawing/2014/main" id="{A5F0A6B4-9F68-49D3-9897-FC5AD19D55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D42F4-09E1-4E4A-8EE6-22BA8DEC95F4}"/>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242264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58D6C-B947-4BAC-9C74-1652F4D088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CE4383-5EC2-4116-AF08-80A40DEEC8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E1D41C-2A99-4002-AD0D-527F37A4C6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AE26E0-2E05-485A-BBE1-7CD0FD62321D}"/>
              </a:ext>
            </a:extLst>
          </p:cNvPr>
          <p:cNvSpPr>
            <a:spLocks noGrp="1"/>
          </p:cNvSpPr>
          <p:nvPr>
            <p:ph type="dt" sz="half" idx="10"/>
          </p:nvPr>
        </p:nvSpPr>
        <p:spPr/>
        <p:txBody>
          <a:bodyPr/>
          <a:lstStyle/>
          <a:p>
            <a:fld id="{F65A14C0-E0D1-4D1A-9686-97C2440CC278}" type="datetimeFigureOut">
              <a:rPr lang="en-US" smtClean="0"/>
              <a:t>11/20/2018</a:t>
            </a:fld>
            <a:endParaRPr lang="en-US"/>
          </a:p>
        </p:txBody>
      </p:sp>
      <p:sp>
        <p:nvSpPr>
          <p:cNvPr id="6" name="Footer Placeholder 5">
            <a:extLst>
              <a:ext uri="{FF2B5EF4-FFF2-40B4-BE49-F238E27FC236}">
                <a16:creationId xmlns:a16="http://schemas.microsoft.com/office/drawing/2014/main" id="{1BAC4675-1C07-4AF0-96F1-4A075ABAE7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56565B-B256-4E8E-AE3A-30CAE6F05835}"/>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237875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8553-CA50-44D2-873A-2646BB1A7C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4A8C0B-4C0F-4F1A-B2BA-018C1E6935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6E3BE71-F516-42EC-B08F-7A2AB61D1B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6646FA-94A9-4977-9D95-38AD65C9C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A2C98EB-F97B-44F3-BD67-880AB10D28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1F1710-F2D9-4DE4-957B-494F7BD25F7F}"/>
              </a:ext>
            </a:extLst>
          </p:cNvPr>
          <p:cNvSpPr>
            <a:spLocks noGrp="1"/>
          </p:cNvSpPr>
          <p:nvPr>
            <p:ph type="dt" sz="half" idx="10"/>
          </p:nvPr>
        </p:nvSpPr>
        <p:spPr/>
        <p:txBody>
          <a:bodyPr/>
          <a:lstStyle/>
          <a:p>
            <a:fld id="{F65A14C0-E0D1-4D1A-9686-97C2440CC278}" type="datetimeFigureOut">
              <a:rPr lang="en-US" smtClean="0"/>
              <a:t>11/20/2018</a:t>
            </a:fld>
            <a:endParaRPr lang="en-US"/>
          </a:p>
        </p:txBody>
      </p:sp>
      <p:sp>
        <p:nvSpPr>
          <p:cNvPr id="8" name="Footer Placeholder 7">
            <a:extLst>
              <a:ext uri="{FF2B5EF4-FFF2-40B4-BE49-F238E27FC236}">
                <a16:creationId xmlns:a16="http://schemas.microsoft.com/office/drawing/2014/main" id="{DD336B84-206A-4BCA-9681-9F8AE4C7A3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3BB299-F95C-4C9C-9063-536E51DD0D74}"/>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270594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D206D-4FCD-4F97-8D72-5AE07E9DC9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78FD51-EB55-4BF3-827B-33366E74B7BB}"/>
              </a:ext>
            </a:extLst>
          </p:cNvPr>
          <p:cNvSpPr>
            <a:spLocks noGrp="1"/>
          </p:cNvSpPr>
          <p:nvPr>
            <p:ph type="dt" sz="half" idx="10"/>
          </p:nvPr>
        </p:nvSpPr>
        <p:spPr/>
        <p:txBody>
          <a:bodyPr/>
          <a:lstStyle/>
          <a:p>
            <a:fld id="{F65A14C0-E0D1-4D1A-9686-97C2440CC278}" type="datetimeFigureOut">
              <a:rPr lang="en-US" smtClean="0"/>
              <a:t>11/20/2018</a:t>
            </a:fld>
            <a:endParaRPr lang="en-US"/>
          </a:p>
        </p:txBody>
      </p:sp>
      <p:sp>
        <p:nvSpPr>
          <p:cNvPr id="4" name="Footer Placeholder 3">
            <a:extLst>
              <a:ext uri="{FF2B5EF4-FFF2-40B4-BE49-F238E27FC236}">
                <a16:creationId xmlns:a16="http://schemas.microsoft.com/office/drawing/2014/main" id="{6B826BBF-3556-40A6-A796-79E1563BB6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677D08-8EF1-47F1-BB74-A75C518FFF3A}"/>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15776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5E0430-60E8-4DEE-A5D8-C29F51E7112C}"/>
              </a:ext>
            </a:extLst>
          </p:cNvPr>
          <p:cNvSpPr>
            <a:spLocks noGrp="1"/>
          </p:cNvSpPr>
          <p:nvPr>
            <p:ph type="dt" sz="half" idx="10"/>
          </p:nvPr>
        </p:nvSpPr>
        <p:spPr/>
        <p:txBody>
          <a:bodyPr/>
          <a:lstStyle/>
          <a:p>
            <a:fld id="{F65A14C0-E0D1-4D1A-9686-97C2440CC278}" type="datetimeFigureOut">
              <a:rPr lang="en-US" smtClean="0"/>
              <a:t>11/20/2018</a:t>
            </a:fld>
            <a:endParaRPr lang="en-US"/>
          </a:p>
        </p:txBody>
      </p:sp>
      <p:sp>
        <p:nvSpPr>
          <p:cNvPr id="3" name="Footer Placeholder 2">
            <a:extLst>
              <a:ext uri="{FF2B5EF4-FFF2-40B4-BE49-F238E27FC236}">
                <a16:creationId xmlns:a16="http://schemas.microsoft.com/office/drawing/2014/main" id="{29EAFE82-19AC-4F4D-9D89-AC4859F13C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DBD716-D564-46B6-83B0-A0DD95D0256A}"/>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304628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D77D3-4C20-4779-AE94-9E7C8F84CF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1FBCC8-EC6B-4C31-90FE-E967072D9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588C10-FD1E-4824-B3FC-7BB1CF9E6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FDC3A8-6024-466A-A143-A150D6E98D0F}"/>
              </a:ext>
            </a:extLst>
          </p:cNvPr>
          <p:cNvSpPr>
            <a:spLocks noGrp="1"/>
          </p:cNvSpPr>
          <p:nvPr>
            <p:ph type="dt" sz="half" idx="10"/>
          </p:nvPr>
        </p:nvSpPr>
        <p:spPr/>
        <p:txBody>
          <a:bodyPr/>
          <a:lstStyle/>
          <a:p>
            <a:fld id="{F65A14C0-E0D1-4D1A-9686-97C2440CC278}" type="datetimeFigureOut">
              <a:rPr lang="en-US" smtClean="0"/>
              <a:t>11/20/2018</a:t>
            </a:fld>
            <a:endParaRPr lang="en-US"/>
          </a:p>
        </p:txBody>
      </p:sp>
      <p:sp>
        <p:nvSpPr>
          <p:cNvPr id="6" name="Footer Placeholder 5">
            <a:extLst>
              <a:ext uri="{FF2B5EF4-FFF2-40B4-BE49-F238E27FC236}">
                <a16:creationId xmlns:a16="http://schemas.microsoft.com/office/drawing/2014/main" id="{3E998A74-18A1-4ADE-9BD2-5B05AB053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16B8D-CA97-4F63-9B28-D9A8CF89BE47}"/>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114970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77832-7B47-480C-89AC-AC2490AE48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F1CFBB-B69F-4899-B625-63CE6D0083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DF4C6A-C087-441B-B5D4-B0FB56967F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837FAA-8CE7-4654-9C72-25F92A75EA00}"/>
              </a:ext>
            </a:extLst>
          </p:cNvPr>
          <p:cNvSpPr>
            <a:spLocks noGrp="1"/>
          </p:cNvSpPr>
          <p:nvPr>
            <p:ph type="dt" sz="half" idx="10"/>
          </p:nvPr>
        </p:nvSpPr>
        <p:spPr/>
        <p:txBody>
          <a:bodyPr/>
          <a:lstStyle/>
          <a:p>
            <a:fld id="{F65A14C0-E0D1-4D1A-9686-97C2440CC278}" type="datetimeFigureOut">
              <a:rPr lang="en-US" smtClean="0"/>
              <a:t>11/20/2018</a:t>
            </a:fld>
            <a:endParaRPr lang="en-US"/>
          </a:p>
        </p:txBody>
      </p:sp>
      <p:sp>
        <p:nvSpPr>
          <p:cNvPr id="6" name="Footer Placeholder 5">
            <a:extLst>
              <a:ext uri="{FF2B5EF4-FFF2-40B4-BE49-F238E27FC236}">
                <a16:creationId xmlns:a16="http://schemas.microsoft.com/office/drawing/2014/main" id="{99DB09D0-2BC0-4F02-AF4B-CB07F44801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A5BA03-86A5-423A-9743-ED9436D85E14}"/>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1652385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AC1947-F944-4406-8319-ED6F6012D8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D63475-C603-44A0-A564-8CE467B8DB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A902A-92E0-4C4E-A087-B243B9D3E6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A14C0-E0D1-4D1A-9686-97C2440CC278}" type="datetimeFigureOut">
              <a:rPr lang="en-US" smtClean="0"/>
              <a:t>11/20/2018</a:t>
            </a:fld>
            <a:endParaRPr lang="en-US"/>
          </a:p>
        </p:txBody>
      </p:sp>
      <p:sp>
        <p:nvSpPr>
          <p:cNvPr id="5" name="Footer Placeholder 4">
            <a:extLst>
              <a:ext uri="{FF2B5EF4-FFF2-40B4-BE49-F238E27FC236}">
                <a16:creationId xmlns:a16="http://schemas.microsoft.com/office/drawing/2014/main" id="{AEA7E209-B224-4FF2-BD50-3FB5A2043B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307779-9116-4114-A469-7996113843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E0AC4-3431-42F5-B158-1427EFE63109}" type="slidenum">
              <a:rPr lang="en-US" smtClean="0"/>
              <a:t>‹#›</a:t>
            </a:fld>
            <a:endParaRPr lang="en-US"/>
          </a:p>
        </p:txBody>
      </p:sp>
    </p:spTree>
    <p:extLst>
      <p:ext uri="{BB962C8B-B14F-4D97-AF65-F5344CB8AC3E}">
        <p14:creationId xmlns:p14="http://schemas.microsoft.com/office/powerpoint/2010/main" val="3155860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abor.mo.gov/sites/labor/files/pubs_forms/LS-04-AI.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issourieconomy.org/indicators/countywage.s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issourieconomy.org/indicators/countywage.s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8ACCE6-AF05-456B-B187-3399A103CB49}"/>
              </a:ext>
            </a:extLst>
          </p:cNvPr>
          <p:cNvSpPr>
            <a:spLocks noGrp="1"/>
          </p:cNvSpPr>
          <p:nvPr>
            <p:ph type="ctrTitle"/>
          </p:nvPr>
        </p:nvSpPr>
        <p:spPr>
          <a:xfrm>
            <a:off x="732321" y="2009169"/>
            <a:ext cx="10355981" cy="2387600"/>
          </a:xfrm>
        </p:spPr>
        <p:txBody>
          <a:bodyPr/>
          <a:lstStyle/>
          <a:p>
            <a:pPr algn="l"/>
            <a:r>
              <a:rPr lang="en-US" dirty="0"/>
              <a:t>2018 Changes in Prevailing Wage</a:t>
            </a:r>
          </a:p>
        </p:txBody>
      </p:sp>
      <p:sp>
        <p:nvSpPr>
          <p:cNvPr id="5" name="Subtitle 4">
            <a:extLst>
              <a:ext uri="{FF2B5EF4-FFF2-40B4-BE49-F238E27FC236}">
                <a16:creationId xmlns:a16="http://schemas.microsoft.com/office/drawing/2014/main" id="{B12E8F94-09C2-4F10-8F8F-C614D44E2A23}"/>
              </a:ext>
            </a:extLst>
          </p:cNvPr>
          <p:cNvSpPr>
            <a:spLocks noGrp="1"/>
          </p:cNvSpPr>
          <p:nvPr>
            <p:ph type="subTitle" idx="1"/>
          </p:nvPr>
        </p:nvSpPr>
        <p:spPr>
          <a:xfrm>
            <a:off x="732322" y="4488844"/>
            <a:ext cx="9144000" cy="1655762"/>
          </a:xfrm>
        </p:spPr>
        <p:txBody>
          <a:bodyPr/>
          <a:lstStyle/>
          <a:p>
            <a:pPr algn="l"/>
            <a:r>
              <a:rPr lang="en-US" dirty="0"/>
              <a:t>St. Louis Council of Construction Employers</a:t>
            </a:r>
          </a:p>
          <a:p>
            <a:pPr algn="l"/>
            <a:r>
              <a:rPr lang="en-US" dirty="0"/>
              <a:t>St. Louis Construction Cooperative</a:t>
            </a:r>
          </a:p>
        </p:txBody>
      </p:sp>
      <p:pic>
        <p:nvPicPr>
          <p:cNvPr id="1026" name="Picture 2" descr="https://stlouisconstructioncooperative.org/wp-content/uploads/2015/03/logo21.png">
            <a:extLst>
              <a:ext uri="{FF2B5EF4-FFF2-40B4-BE49-F238E27FC236}">
                <a16:creationId xmlns:a16="http://schemas.microsoft.com/office/drawing/2014/main" id="{EB7264CA-23CE-476D-BB28-837CD3A93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5647" y="2200275"/>
            <a:ext cx="2933700" cy="12287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FFFD582-6642-46A1-A2C3-7196A7C2A11D}"/>
              </a:ext>
            </a:extLst>
          </p:cNvPr>
          <p:cNvSpPr txBox="1"/>
          <p:nvPr/>
        </p:nvSpPr>
        <p:spPr>
          <a:xfrm>
            <a:off x="9085647" y="1822510"/>
            <a:ext cx="2933700" cy="400110"/>
          </a:xfrm>
          <a:prstGeom prst="rect">
            <a:avLst/>
          </a:prstGeom>
          <a:noFill/>
        </p:spPr>
        <p:txBody>
          <a:bodyPr wrap="square" rtlCol="0">
            <a:spAutoFit/>
          </a:bodyPr>
          <a:lstStyle/>
          <a:p>
            <a:pPr algn="ctr"/>
            <a:r>
              <a:rPr lang="en-US" sz="2000" i="1" dirty="0"/>
              <a:t>Sponsored by</a:t>
            </a:r>
          </a:p>
        </p:txBody>
      </p:sp>
    </p:spTree>
    <p:extLst>
      <p:ext uri="{BB962C8B-B14F-4D97-AF65-F5344CB8AC3E}">
        <p14:creationId xmlns:p14="http://schemas.microsoft.com/office/powerpoint/2010/main" val="3604726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a:xfrm>
            <a:off x="376187" y="0"/>
            <a:ext cx="9826592" cy="1325563"/>
          </a:xfrm>
        </p:spPr>
        <p:txBody>
          <a:bodyPr/>
          <a:lstStyle/>
          <a:p>
            <a:r>
              <a:rPr lang="en-US" dirty="0"/>
              <a:t>Detailed Prevailing Wage Calculation - Now</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a:xfrm>
            <a:off x="838200" y="1343818"/>
            <a:ext cx="6948638" cy="5514182"/>
          </a:xfrm>
        </p:spPr>
        <p:txBody>
          <a:bodyPr numCol="1">
            <a:normAutofit/>
          </a:bodyPr>
          <a:lstStyle/>
          <a:p>
            <a:r>
              <a:rPr lang="en-US" sz="2400" dirty="0"/>
              <a:t>Assume 2500 hours are submitted for an occupational title in a given county, per Figure 1</a:t>
            </a:r>
          </a:p>
          <a:p>
            <a:endParaRPr lang="en-US" sz="2400" dirty="0"/>
          </a:p>
          <a:p>
            <a:endParaRPr lang="en-US" sz="2400" dirty="0"/>
          </a:p>
          <a:p>
            <a:endParaRPr lang="en-US" sz="2400" dirty="0"/>
          </a:p>
          <a:p>
            <a:endParaRPr lang="en-US" sz="2400" dirty="0"/>
          </a:p>
          <a:p>
            <a:r>
              <a:rPr lang="en-US" sz="2400" dirty="0"/>
              <a:t>Apprentice and OJT hours/wages are excluded from calculation, final reporting is per Figure 2</a:t>
            </a:r>
          </a:p>
          <a:p>
            <a:endParaRPr lang="en-US" sz="2400" dirty="0"/>
          </a:p>
          <a:p>
            <a:endParaRPr lang="en-US" sz="2400" dirty="0"/>
          </a:p>
          <a:p>
            <a:endParaRPr lang="en-US" sz="2400" dirty="0"/>
          </a:p>
          <a:p>
            <a:r>
              <a:rPr lang="en-US" sz="2400" dirty="0"/>
              <a:t>Prevailing wage is calculated by dividing total wages by total hours: $92100 / 2200 hours = </a:t>
            </a:r>
            <a:r>
              <a:rPr lang="en-US" sz="2400" b="1" dirty="0"/>
              <a:t>$41.86/</a:t>
            </a:r>
            <a:r>
              <a:rPr lang="en-US" sz="2400" b="1" dirty="0" err="1"/>
              <a:t>hr</a:t>
            </a:r>
            <a:r>
              <a:rPr lang="en-US" sz="2400" dirty="0"/>
              <a:t> </a:t>
            </a:r>
          </a:p>
        </p:txBody>
      </p:sp>
      <p:graphicFrame>
        <p:nvGraphicFramePr>
          <p:cNvPr id="7" name="Table 6">
            <a:extLst>
              <a:ext uri="{FF2B5EF4-FFF2-40B4-BE49-F238E27FC236}">
                <a16:creationId xmlns:a16="http://schemas.microsoft.com/office/drawing/2014/main" id="{70C88178-949C-49C5-A486-ECB7AFCEF00C}"/>
              </a:ext>
            </a:extLst>
          </p:cNvPr>
          <p:cNvGraphicFramePr>
            <a:graphicFrameLocks noGrp="1"/>
          </p:cNvGraphicFramePr>
          <p:nvPr>
            <p:extLst>
              <p:ext uri="{D42A27DB-BD31-4B8C-83A1-F6EECF244321}">
                <p14:modId xmlns:p14="http://schemas.microsoft.com/office/powerpoint/2010/main" val="345389295"/>
              </p:ext>
            </p:extLst>
          </p:nvPr>
        </p:nvGraphicFramePr>
        <p:xfrm>
          <a:off x="7922126" y="1363575"/>
          <a:ext cx="4214796" cy="2133600"/>
        </p:xfrm>
        <a:graphic>
          <a:graphicData uri="http://schemas.openxmlformats.org/drawingml/2006/table">
            <a:tbl>
              <a:tblPr firstRow="1" bandRow="1">
                <a:tableStyleId>{2D5ABB26-0587-4C30-8999-92F81FD0307C}</a:tableStyleId>
              </a:tblPr>
              <a:tblGrid>
                <a:gridCol w="2107398">
                  <a:extLst>
                    <a:ext uri="{9D8B030D-6E8A-4147-A177-3AD203B41FA5}">
                      <a16:colId xmlns:a16="http://schemas.microsoft.com/office/drawing/2014/main" val="661005394"/>
                    </a:ext>
                  </a:extLst>
                </a:gridCol>
                <a:gridCol w="2107398">
                  <a:extLst>
                    <a:ext uri="{9D8B030D-6E8A-4147-A177-3AD203B41FA5}">
                      <a16:colId xmlns:a16="http://schemas.microsoft.com/office/drawing/2014/main" val="3653032886"/>
                    </a:ext>
                  </a:extLst>
                </a:gridCol>
              </a:tblGrid>
              <a:tr h="301625">
                <a:tc>
                  <a:txBody>
                    <a:bodyPr/>
                    <a:lstStyle/>
                    <a:p>
                      <a:pPr algn="ctr"/>
                      <a:r>
                        <a:rPr lang="en-US" sz="1400" dirty="0"/>
                        <a:t>Hours Submitted</a:t>
                      </a:r>
                    </a:p>
                  </a:txBody>
                  <a:tcPr>
                    <a:lnB w="12700" cap="flat" cmpd="sng" algn="ctr">
                      <a:solidFill>
                        <a:schemeClr val="tx1"/>
                      </a:solidFill>
                      <a:prstDash val="solid"/>
                      <a:round/>
                      <a:headEnd type="none" w="med" len="med"/>
                      <a:tailEnd type="none" w="med" len="med"/>
                    </a:lnB>
                  </a:tcPr>
                </a:tc>
                <a:tc>
                  <a:txBody>
                    <a:bodyPr/>
                    <a:lstStyle/>
                    <a:p>
                      <a:pPr algn="ctr"/>
                      <a:r>
                        <a:rPr lang="en-US" sz="1400" dirty="0"/>
                        <a:t>Wages + Fringes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042720"/>
                  </a:ext>
                </a:extLst>
              </a:tr>
              <a:tr h="301625">
                <a:tc>
                  <a:txBody>
                    <a:bodyPr/>
                    <a:lstStyle/>
                    <a:p>
                      <a:pPr algn="ctr"/>
                      <a:r>
                        <a:rPr lang="en-US" sz="1400" dirty="0"/>
                        <a:t>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7586125"/>
                  </a:ext>
                </a:extLst>
              </a:tr>
              <a:tr h="301625">
                <a:tc>
                  <a:txBody>
                    <a:bodyPr/>
                    <a:lstStyle/>
                    <a:p>
                      <a:pPr algn="ctr"/>
                      <a:r>
                        <a:rPr lang="en-US" sz="14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604699"/>
                  </a:ext>
                </a:extLst>
              </a:tr>
              <a:tr h="301625">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3764497"/>
                  </a:ext>
                </a:extLst>
              </a:tr>
              <a:tr h="301625">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7242254"/>
                  </a:ext>
                </a:extLst>
              </a:tr>
              <a:tr h="301625">
                <a:tc>
                  <a:txBody>
                    <a:bodyPr/>
                    <a:lstStyle/>
                    <a:p>
                      <a:pPr algn="ctr"/>
                      <a:r>
                        <a:rPr lang="en-US" sz="1400" dirty="0"/>
                        <a:t>200 (Apprentice)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$24.50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896721"/>
                  </a:ext>
                </a:extLst>
              </a:tr>
              <a:tr h="301625">
                <a:tc>
                  <a:txBody>
                    <a:bodyPr/>
                    <a:lstStyle/>
                    <a:p>
                      <a:pPr algn="ctr"/>
                      <a:r>
                        <a:rPr lang="en-US" sz="1400" dirty="0"/>
                        <a:t>100 (OJT)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60893"/>
                  </a:ext>
                </a:extLst>
              </a:tr>
            </a:tbl>
          </a:graphicData>
        </a:graphic>
      </p:graphicFrame>
      <p:graphicFrame>
        <p:nvGraphicFramePr>
          <p:cNvPr id="9" name="Table 8">
            <a:extLst>
              <a:ext uri="{FF2B5EF4-FFF2-40B4-BE49-F238E27FC236}">
                <a16:creationId xmlns:a16="http://schemas.microsoft.com/office/drawing/2014/main" id="{F9045FE2-F87A-4F83-85EB-1BB7E3E8BEA9}"/>
              </a:ext>
            </a:extLst>
          </p:cNvPr>
          <p:cNvGraphicFramePr>
            <a:graphicFrameLocks noGrp="1"/>
          </p:cNvGraphicFramePr>
          <p:nvPr>
            <p:extLst>
              <p:ext uri="{D42A27DB-BD31-4B8C-83A1-F6EECF244321}">
                <p14:modId xmlns:p14="http://schemas.microsoft.com/office/powerpoint/2010/main" val="711146671"/>
              </p:ext>
            </p:extLst>
          </p:nvPr>
        </p:nvGraphicFramePr>
        <p:xfrm>
          <a:off x="7922126" y="4021751"/>
          <a:ext cx="4214796" cy="1828800"/>
        </p:xfrm>
        <a:graphic>
          <a:graphicData uri="http://schemas.openxmlformats.org/drawingml/2006/table">
            <a:tbl>
              <a:tblPr firstRow="1" bandRow="1">
                <a:tableStyleId>{2D5ABB26-0587-4C30-8999-92F81FD0307C}</a:tableStyleId>
              </a:tblPr>
              <a:tblGrid>
                <a:gridCol w="1404932">
                  <a:extLst>
                    <a:ext uri="{9D8B030D-6E8A-4147-A177-3AD203B41FA5}">
                      <a16:colId xmlns:a16="http://schemas.microsoft.com/office/drawing/2014/main" val="661005394"/>
                    </a:ext>
                  </a:extLst>
                </a:gridCol>
                <a:gridCol w="1404932">
                  <a:extLst>
                    <a:ext uri="{9D8B030D-6E8A-4147-A177-3AD203B41FA5}">
                      <a16:colId xmlns:a16="http://schemas.microsoft.com/office/drawing/2014/main" val="3653032886"/>
                    </a:ext>
                  </a:extLst>
                </a:gridCol>
                <a:gridCol w="1404932">
                  <a:extLst>
                    <a:ext uri="{9D8B030D-6E8A-4147-A177-3AD203B41FA5}">
                      <a16:colId xmlns:a16="http://schemas.microsoft.com/office/drawing/2014/main" val="3217637572"/>
                    </a:ext>
                  </a:extLst>
                </a:gridCol>
              </a:tblGrid>
              <a:tr h="285938">
                <a:tc>
                  <a:txBody>
                    <a:bodyPr/>
                    <a:lstStyle/>
                    <a:p>
                      <a:pPr algn="ctr"/>
                      <a:r>
                        <a:rPr lang="en-US" sz="1400" dirty="0"/>
                        <a:t>Hours Submitted</a:t>
                      </a:r>
                    </a:p>
                  </a:txBody>
                  <a:tcPr>
                    <a:lnB w="12700" cap="flat" cmpd="sng" algn="ctr">
                      <a:solidFill>
                        <a:schemeClr val="tx1"/>
                      </a:solidFill>
                      <a:prstDash val="solid"/>
                      <a:round/>
                      <a:headEnd type="none" w="med" len="med"/>
                      <a:tailEnd type="none" w="med" len="med"/>
                    </a:lnB>
                  </a:tcPr>
                </a:tc>
                <a:tc>
                  <a:txBody>
                    <a:bodyPr/>
                    <a:lstStyle/>
                    <a:p>
                      <a:pPr algn="ctr"/>
                      <a:r>
                        <a:rPr lang="en-US" sz="1400" dirty="0"/>
                        <a:t>Wages + Fringes</a:t>
                      </a:r>
                    </a:p>
                  </a:txBody>
                  <a:tcPr>
                    <a:lnB w="12700" cap="flat" cmpd="sng" algn="ctr">
                      <a:solidFill>
                        <a:schemeClr val="tx1"/>
                      </a:solidFill>
                      <a:prstDash val="solid"/>
                      <a:round/>
                      <a:headEnd type="none" w="med" len="med"/>
                      <a:tailEnd type="none" w="med" len="med"/>
                    </a:lnB>
                  </a:tcPr>
                </a:tc>
                <a:tc>
                  <a:txBody>
                    <a:bodyPr/>
                    <a:lstStyle/>
                    <a:p>
                      <a:pPr algn="ctr"/>
                      <a:r>
                        <a:rPr lang="en-US" sz="1400" dirty="0"/>
                        <a:t>Gross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042720"/>
                  </a:ext>
                </a:extLst>
              </a:tr>
              <a:tr h="285938">
                <a:tc>
                  <a:txBody>
                    <a:bodyPr/>
                    <a:lstStyle/>
                    <a:p>
                      <a:pPr algn="ctr"/>
                      <a:r>
                        <a:rPr lang="en-US" sz="1400" dirty="0"/>
                        <a:t>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$67500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7586125"/>
                  </a:ext>
                </a:extLst>
              </a:tr>
              <a:tr h="285938">
                <a:tc>
                  <a:txBody>
                    <a:bodyPr/>
                    <a:lstStyle/>
                    <a:p>
                      <a:pPr algn="ctr"/>
                      <a:r>
                        <a:rPr lang="en-US" sz="14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604699"/>
                  </a:ext>
                </a:extLst>
              </a:tr>
              <a:tr h="285938">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3764497"/>
                  </a:ext>
                </a:extLst>
              </a:tr>
              <a:tr h="285938">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7242254"/>
                  </a:ext>
                </a:extLst>
              </a:tr>
              <a:tr h="285938">
                <a:tc>
                  <a:txBody>
                    <a:bodyPr/>
                    <a:lstStyle/>
                    <a:p>
                      <a:pPr algn="ctr"/>
                      <a:r>
                        <a:rPr lang="en-US" sz="1400" dirty="0"/>
                        <a:t>2200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t>$92100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39647679"/>
                  </a:ext>
                </a:extLst>
              </a:tr>
            </a:tbl>
          </a:graphicData>
        </a:graphic>
      </p:graphicFrame>
      <p:sp>
        <p:nvSpPr>
          <p:cNvPr id="10" name="TextBox 9">
            <a:extLst>
              <a:ext uri="{FF2B5EF4-FFF2-40B4-BE49-F238E27FC236}">
                <a16:creationId xmlns:a16="http://schemas.microsoft.com/office/drawing/2014/main" id="{7CE23DE7-AD2C-4A47-BFF1-05887A64E353}"/>
              </a:ext>
            </a:extLst>
          </p:cNvPr>
          <p:cNvSpPr txBox="1"/>
          <p:nvPr/>
        </p:nvSpPr>
        <p:spPr>
          <a:xfrm>
            <a:off x="8816741" y="3494198"/>
            <a:ext cx="2425566" cy="307777"/>
          </a:xfrm>
          <a:prstGeom prst="rect">
            <a:avLst/>
          </a:prstGeom>
          <a:noFill/>
        </p:spPr>
        <p:txBody>
          <a:bodyPr wrap="square" rtlCol="0">
            <a:spAutoFit/>
          </a:bodyPr>
          <a:lstStyle/>
          <a:p>
            <a:pPr algn="ctr"/>
            <a:r>
              <a:rPr lang="en-US" sz="1400" dirty="0"/>
              <a:t>Figure 1: Submitted Hours</a:t>
            </a:r>
          </a:p>
        </p:txBody>
      </p:sp>
      <p:sp>
        <p:nvSpPr>
          <p:cNvPr id="11" name="TextBox 10">
            <a:extLst>
              <a:ext uri="{FF2B5EF4-FFF2-40B4-BE49-F238E27FC236}">
                <a16:creationId xmlns:a16="http://schemas.microsoft.com/office/drawing/2014/main" id="{9502B0CF-FBE2-486C-BE4C-87BBB1869FC4}"/>
              </a:ext>
            </a:extLst>
          </p:cNvPr>
          <p:cNvSpPr txBox="1"/>
          <p:nvPr/>
        </p:nvSpPr>
        <p:spPr>
          <a:xfrm>
            <a:off x="8815671" y="5826835"/>
            <a:ext cx="2425566" cy="307777"/>
          </a:xfrm>
          <a:prstGeom prst="rect">
            <a:avLst/>
          </a:prstGeom>
          <a:noFill/>
        </p:spPr>
        <p:txBody>
          <a:bodyPr wrap="square" rtlCol="0">
            <a:spAutoFit/>
          </a:bodyPr>
          <a:lstStyle/>
          <a:p>
            <a:pPr algn="ctr"/>
            <a:r>
              <a:rPr lang="en-US" sz="1400" dirty="0"/>
              <a:t>Figure 2: Final Reporting</a:t>
            </a:r>
          </a:p>
        </p:txBody>
      </p:sp>
      <p:sp>
        <p:nvSpPr>
          <p:cNvPr id="12" name="Rectangle 11">
            <a:extLst>
              <a:ext uri="{FF2B5EF4-FFF2-40B4-BE49-F238E27FC236}">
                <a16:creationId xmlns:a16="http://schemas.microsoft.com/office/drawing/2014/main" id="{CE3BD79A-5886-4A68-BFF9-44B949CEF657}"/>
              </a:ext>
            </a:extLst>
          </p:cNvPr>
          <p:cNvSpPr/>
          <p:nvPr/>
        </p:nvSpPr>
        <p:spPr>
          <a:xfrm>
            <a:off x="7921056" y="1382825"/>
            <a:ext cx="4214796" cy="21113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D8C1A90-D09E-4A83-B12F-6B4205148228}"/>
              </a:ext>
            </a:extLst>
          </p:cNvPr>
          <p:cNvSpPr/>
          <p:nvPr/>
        </p:nvSpPr>
        <p:spPr>
          <a:xfrm>
            <a:off x="7921056" y="3993455"/>
            <a:ext cx="4214796" cy="1828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Connector: Elbow 15">
            <a:extLst>
              <a:ext uri="{FF2B5EF4-FFF2-40B4-BE49-F238E27FC236}">
                <a16:creationId xmlns:a16="http://schemas.microsoft.com/office/drawing/2014/main" id="{6E356359-F547-45C8-BF16-F4F367303810}"/>
              </a:ext>
            </a:extLst>
          </p:cNvPr>
          <p:cNvCxnSpPr>
            <a:cxnSpLocks/>
          </p:cNvCxnSpPr>
          <p:nvPr/>
        </p:nvCxnSpPr>
        <p:spPr>
          <a:xfrm>
            <a:off x="3445844" y="2059806"/>
            <a:ext cx="4235116" cy="423512"/>
          </a:xfrm>
          <a:prstGeom prst="bentConnector3">
            <a:avLst>
              <a:gd name="adj1" fmla="val 4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26E168AF-590C-4A6A-A671-165C16DE899A}"/>
              </a:ext>
            </a:extLst>
          </p:cNvPr>
          <p:cNvCxnSpPr>
            <a:cxnSpLocks/>
          </p:cNvCxnSpPr>
          <p:nvPr/>
        </p:nvCxnSpPr>
        <p:spPr>
          <a:xfrm>
            <a:off x="3445844" y="4724395"/>
            <a:ext cx="4235116" cy="423512"/>
          </a:xfrm>
          <a:prstGeom prst="bentConnector3">
            <a:avLst>
              <a:gd name="adj1" fmla="val 4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7885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a:xfrm>
            <a:off x="376187" y="0"/>
            <a:ext cx="9826592" cy="1325563"/>
          </a:xfrm>
        </p:spPr>
        <p:txBody>
          <a:bodyPr/>
          <a:lstStyle/>
          <a:p>
            <a:r>
              <a:rPr lang="en-US" dirty="0"/>
              <a:t>Detailed Prevailing Wage Calculation - Was</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a:xfrm>
            <a:off x="838200" y="1343818"/>
            <a:ext cx="6948638" cy="5514182"/>
          </a:xfrm>
        </p:spPr>
        <p:txBody>
          <a:bodyPr numCol="1">
            <a:normAutofit/>
          </a:bodyPr>
          <a:lstStyle/>
          <a:p>
            <a:r>
              <a:rPr lang="en-US" sz="2400" dirty="0"/>
              <a:t>Assume 2500 hours are submitted for an occupational title in a given county, per Figure 1</a:t>
            </a:r>
          </a:p>
          <a:p>
            <a:endParaRPr lang="en-US" sz="2400" dirty="0"/>
          </a:p>
          <a:p>
            <a:endParaRPr lang="en-US" sz="2400" dirty="0"/>
          </a:p>
          <a:p>
            <a:endParaRPr lang="en-US" sz="2400" dirty="0"/>
          </a:p>
          <a:p>
            <a:endParaRPr lang="en-US" sz="2400" dirty="0"/>
          </a:p>
          <a:p>
            <a:r>
              <a:rPr lang="en-US" sz="2400" dirty="0"/>
              <a:t>Apprentice and OJT hours/wages are excluded from calculation, final reporting is per Figure 2</a:t>
            </a:r>
          </a:p>
          <a:p>
            <a:endParaRPr lang="en-US" sz="2400" dirty="0"/>
          </a:p>
          <a:p>
            <a:endParaRPr lang="en-US" sz="2400" dirty="0"/>
          </a:p>
          <a:p>
            <a:endParaRPr lang="en-US" sz="2400" dirty="0"/>
          </a:p>
          <a:p>
            <a:r>
              <a:rPr lang="en-US" sz="2400" dirty="0"/>
              <a:t>Prevailing wage is the most commonly reported wage: </a:t>
            </a:r>
            <a:r>
              <a:rPr lang="en-US" sz="2400" b="1"/>
              <a:t>$45.00/</a:t>
            </a:r>
            <a:r>
              <a:rPr lang="en-US" sz="2400" b="1" dirty="0" err="1"/>
              <a:t>hr</a:t>
            </a:r>
            <a:r>
              <a:rPr lang="en-US" sz="2400" dirty="0"/>
              <a:t> </a:t>
            </a:r>
          </a:p>
        </p:txBody>
      </p:sp>
      <p:graphicFrame>
        <p:nvGraphicFramePr>
          <p:cNvPr id="7" name="Table 6">
            <a:extLst>
              <a:ext uri="{FF2B5EF4-FFF2-40B4-BE49-F238E27FC236}">
                <a16:creationId xmlns:a16="http://schemas.microsoft.com/office/drawing/2014/main" id="{70C88178-949C-49C5-A486-ECB7AFCEF00C}"/>
              </a:ext>
            </a:extLst>
          </p:cNvPr>
          <p:cNvGraphicFramePr>
            <a:graphicFrameLocks noGrp="1"/>
          </p:cNvGraphicFramePr>
          <p:nvPr/>
        </p:nvGraphicFramePr>
        <p:xfrm>
          <a:off x="7922126" y="1363575"/>
          <a:ext cx="4214796" cy="2133600"/>
        </p:xfrm>
        <a:graphic>
          <a:graphicData uri="http://schemas.openxmlformats.org/drawingml/2006/table">
            <a:tbl>
              <a:tblPr firstRow="1" bandRow="1">
                <a:tableStyleId>{2D5ABB26-0587-4C30-8999-92F81FD0307C}</a:tableStyleId>
              </a:tblPr>
              <a:tblGrid>
                <a:gridCol w="2107398">
                  <a:extLst>
                    <a:ext uri="{9D8B030D-6E8A-4147-A177-3AD203B41FA5}">
                      <a16:colId xmlns:a16="http://schemas.microsoft.com/office/drawing/2014/main" val="661005394"/>
                    </a:ext>
                  </a:extLst>
                </a:gridCol>
                <a:gridCol w="2107398">
                  <a:extLst>
                    <a:ext uri="{9D8B030D-6E8A-4147-A177-3AD203B41FA5}">
                      <a16:colId xmlns:a16="http://schemas.microsoft.com/office/drawing/2014/main" val="3653032886"/>
                    </a:ext>
                  </a:extLst>
                </a:gridCol>
              </a:tblGrid>
              <a:tr h="301625">
                <a:tc>
                  <a:txBody>
                    <a:bodyPr/>
                    <a:lstStyle/>
                    <a:p>
                      <a:pPr algn="ctr"/>
                      <a:r>
                        <a:rPr lang="en-US" sz="1400" dirty="0"/>
                        <a:t>Hours Submitted</a:t>
                      </a:r>
                    </a:p>
                  </a:txBody>
                  <a:tcPr>
                    <a:lnB w="12700" cap="flat" cmpd="sng" algn="ctr">
                      <a:solidFill>
                        <a:schemeClr val="tx1"/>
                      </a:solidFill>
                      <a:prstDash val="solid"/>
                      <a:round/>
                      <a:headEnd type="none" w="med" len="med"/>
                      <a:tailEnd type="none" w="med" len="med"/>
                    </a:lnB>
                  </a:tcPr>
                </a:tc>
                <a:tc>
                  <a:txBody>
                    <a:bodyPr/>
                    <a:lstStyle/>
                    <a:p>
                      <a:pPr algn="ctr"/>
                      <a:r>
                        <a:rPr lang="en-US" sz="1400" dirty="0"/>
                        <a:t>Wages + Fringes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042720"/>
                  </a:ext>
                </a:extLst>
              </a:tr>
              <a:tr h="301625">
                <a:tc>
                  <a:txBody>
                    <a:bodyPr/>
                    <a:lstStyle/>
                    <a:p>
                      <a:pPr algn="ctr"/>
                      <a:r>
                        <a:rPr lang="en-US" sz="1400" dirty="0"/>
                        <a:t>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7586125"/>
                  </a:ext>
                </a:extLst>
              </a:tr>
              <a:tr h="301625">
                <a:tc>
                  <a:txBody>
                    <a:bodyPr/>
                    <a:lstStyle/>
                    <a:p>
                      <a:pPr algn="ctr"/>
                      <a:r>
                        <a:rPr lang="en-US" sz="14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604699"/>
                  </a:ext>
                </a:extLst>
              </a:tr>
              <a:tr h="301625">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3764497"/>
                  </a:ext>
                </a:extLst>
              </a:tr>
              <a:tr h="301625">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7242254"/>
                  </a:ext>
                </a:extLst>
              </a:tr>
              <a:tr h="301625">
                <a:tc>
                  <a:txBody>
                    <a:bodyPr/>
                    <a:lstStyle/>
                    <a:p>
                      <a:pPr algn="ctr"/>
                      <a:r>
                        <a:rPr lang="en-US" sz="1400" dirty="0"/>
                        <a:t>200 (Apprentice)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$24.50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896721"/>
                  </a:ext>
                </a:extLst>
              </a:tr>
              <a:tr h="301625">
                <a:tc>
                  <a:txBody>
                    <a:bodyPr/>
                    <a:lstStyle/>
                    <a:p>
                      <a:pPr algn="ctr"/>
                      <a:r>
                        <a:rPr lang="en-US" sz="1400" dirty="0"/>
                        <a:t>100 (OJT)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60893"/>
                  </a:ext>
                </a:extLst>
              </a:tr>
            </a:tbl>
          </a:graphicData>
        </a:graphic>
      </p:graphicFrame>
      <p:graphicFrame>
        <p:nvGraphicFramePr>
          <p:cNvPr id="9" name="Table 8">
            <a:extLst>
              <a:ext uri="{FF2B5EF4-FFF2-40B4-BE49-F238E27FC236}">
                <a16:creationId xmlns:a16="http://schemas.microsoft.com/office/drawing/2014/main" id="{F9045FE2-F87A-4F83-85EB-1BB7E3E8BEA9}"/>
              </a:ext>
            </a:extLst>
          </p:cNvPr>
          <p:cNvGraphicFramePr>
            <a:graphicFrameLocks noGrp="1"/>
          </p:cNvGraphicFramePr>
          <p:nvPr>
            <p:extLst>
              <p:ext uri="{D42A27DB-BD31-4B8C-83A1-F6EECF244321}">
                <p14:modId xmlns:p14="http://schemas.microsoft.com/office/powerpoint/2010/main" val="441190103"/>
              </p:ext>
            </p:extLst>
          </p:nvPr>
        </p:nvGraphicFramePr>
        <p:xfrm>
          <a:off x="7922126" y="4021751"/>
          <a:ext cx="4214796" cy="1828800"/>
        </p:xfrm>
        <a:graphic>
          <a:graphicData uri="http://schemas.openxmlformats.org/drawingml/2006/table">
            <a:tbl>
              <a:tblPr firstRow="1" bandRow="1">
                <a:tableStyleId>{2D5ABB26-0587-4C30-8999-92F81FD0307C}</a:tableStyleId>
              </a:tblPr>
              <a:tblGrid>
                <a:gridCol w="1404932">
                  <a:extLst>
                    <a:ext uri="{9D8B030D-6E8A-4147-A177-3AD203B41FA5}">
                      <a16:colId xmlns:a16="http://schemas.microsoft.com/office/drawing/2014/main" val="661005394"/>
                    </a:ext>
                  </a:extLst>
                </a:gridCol>
                <a:gridCol w="1404932">
                  <a:extLst>
                    <a:ext uri="{9D8B030D-6E8A-4147-A177-3AD203B41FA5}">
                      <a16:colId xmlns:a16="http://schemas.microsoft.com/office/drawing/2014/main" val="3653032886"/>
                    </a:ext>
                  </a:extLst>
                </a:gridCol>
                <a:gridCol w="1404932">
                  <a:extLst>
                    <a:ext uri="{9D8B030D-6E8A-4147-A177-3AD203B41FA5}">
                      <a16:colId xmlns:a16="http://schemas.microsoft.com/office/drawing/2014/main" val="3217637572"/>
                    </a:ext>
                  </a:extLst>
                </a:gridCol>
              </a:tblGrid>
              <a:tr h="285938">
                <a:tc>
                  <a:txBody>
                    <a:bodyPr/>
                    <a:lstStyle/>
                    <a:p>
                      <a:pPr algn="ctr"/>
                      <a:r>
                        <a:rPr lang="en-US" sz="1400" dirty="0"/>
                        <a:t>Hours Submitted</a:t>
                      </a:r>
                    </a:p>
                  </a:txBody>
                  <a:tcPr>
                    <a:lnB w="12700" cap="flat" cmpd="sng" algn="ctr">
                      <a:solidFill>
                        <a:schemeClr val="tx1"/>
                      </a:solidFill>
                      <a:prstDash val="solid"/>
                      <a:round/>
                      <a:headEnd type="none" w="med" len="med"/>
                      <a:tailEnd type="none" w="med" len="med"/>
                    </a:lnB>
                  </a:tcPr>
                </a:tc>
                <a:tc>
                  <a:txBody>
                    <a:bodyPr/>
                    <a:lstStyle/>
                    <a:p>
                      <a:pPr algn="ctr"/>
                      <a:r>
                        <a:rPr lang="en-US" sz="1400" dirty="0"/>
                        <a:t>Wages + Fringes</a:t>
                      </a:r>
                    </a:p>
                  </a:txBody>
                  <a:tcPr>
                    <a:lnB w="12700" cap="flat" cmpd="sng" algn="ctr">
                      <a:solidFill>
                        <a:schemeClr val="tx1"/>
                      </a:solidFill>
                      <a:prstDash val="solid"/>
                      <a:round/>
                      <a:headEnd type="none" w="med" len="med"/>
                      <a:tailEnd type="none" w="med" len="med"/>
                    </a:lnB>
                  </a:tcPr>
                </a:tc>
                <a:tc>
                  <a:txBody>
                    <a:bodyPr/>
                    <a:lstStyle/>
                    <a:p>
                      <a:pPr algn="ctr"/>
                      <a:r>
                        <a:rPr lang="en-US" sz="1400" dirty="0"/>
                        <a:t>Gross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042720"/>
                  </a:ext>
                </a:extLst>
              </a:tr>
              <a:tr h="285938">
                <a:tc>
                  <a:txBody>
                    <a:bodyPr/>
                    <a:lstStyle/>
                    <a:p>
                      <a:pPr algn="ctr"/>
                      <a:r>
                        <a:rPr lang="en-US" sz="1400" dirty="0"/>
                        <a:t>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$67500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7586125"/>
                  </a:ext>
                </a:extLst>
              </a:tr>
              <a:tr h="285938">
                <a:tc>
                  <a:txBody>
                    <a:bodyPr/>
                    <a:lstStyle/>
                    <a:p>
                      <a:pPr algn="ctr"/>
                      <a:r>
                        <a:rPr lang="en-US" sz="14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604699"/>
                  </a:ext>
                </a:extLst>
              </a:tr>
              <a:tr h="285938">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3764497"/>
                  </a:ext>
                </a:extLst>
              </a:tr>
              <a:tr h="285938">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7242254"/>
                  </a:ext>
                </a:extLst>
              </a:tr>
              <a:tr h="285938">
                <a:tc>
                  <a:txBody>
                    <a:bodyPr/>
                    <a:lstStyle/>
                    <a:p>
                      <a:pPr algn="ctr"/>
                      <a:r>
                        <a:rPr lang="en-US" sz="1400" dirty="0"/>
                        <a:t>2200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t>$92100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39647679"/>
                  </a:ext>
                </a:extLst>
              </a:tr>
            </a:tbl>
          </a:graphicData>
        </a:graphic>
      </p:graphicFrame>
      <p:sp>
        <p:nvSpPr>
          <p:cNvPr id="10" name="TextBox 9">
            <a:extLst>
              <a:ext uri="{FF2B5EF4-FFF2-40B4-BE49-F238E27FC236}">
                <a16:creationId xmlns:a16="http://schemas.microsoft.com/office/drawing/2014/main" id="{7CE23DE7-AD2C-4A47-BFF1-05887A64E353}"/>
              </a:ext>
            </a:extLst>
          </p:cNvPr>
          <p:cNvSpPr txBox="1"/>
          <p:nvPr/>
        </p:nvSpPr>
        <p:spPr>
          <a:xfrm>
            <a:off x="8816741" y="3494198"/>
            <a:ext cx="2425566" cy="307777"/>
          </a:xfrm>
          <a:prstGeom prst="rect">
            <a:avLst/>
          </a:prstGeom>
          <a:noFill/>
        </p:spPr>
        <p:txBody>
          <a:bodyPr wrap="square" rtlCol="0">
            <a:spAutoFit/>
          </a:bodyPr>
          <a:lstStyle/>
          <a:p>
            <a:pPr algn="ctr"/>
            <a:r>
              <a:rPr lang="en-US" sz="1400" dirty="0"/>
              <a:t>Figure 1: Submitted Hours</a:t>
            </a:r>
          </a:p>
        </p:txBody>
      </p:sp>
      <p:sp>
        <p:nvSpPr>
          <p:cNvPr id="11" name="TextBox 10">
            <a:extLst>
              <a:ext uri="{FF2B5EF4-FFF2-40B4-BE49-F238E27FC236}">
                <a16:creationId xmlns:a16="http://schemas.microsoft.com/office/drawing/2014/main" id="{9502B0CF-FBE2-486C-BE4C-87BBB1869FC4}"/>
              </a:ext>
            </a:extLst>
          </p:cNvPr>
          <p:cNvSpPr txBox="1"/>
          <p:nvPr/>
        </p:nvSpPr>
        <p:spPr>
          <a:xfrm>
            <a:off x="8815671" y="5826835"/>
            <a:ext cx="2425566" cy="307777"/>
          </a:xfrm>
          <a:prstGeom prst="rect">
            <a:avLst/>
          </a:prstGeom>
          <a:noFill/>
        </p:spPr>
        <p:txBody>
          <a:bodyPr wrap="square" rtlCol="0">
            <a:spAutoFit/>
          </a:bodyPr>
          <a:lstStyle/>
          <a:p>
            <a:pPr algn="ctr"/>
            <a:r>
              <a:rPr lang="en-US" sz="1400" dirty="0"/>
              <a:t>Figure 2: Final Reporting</a:t>
            </a:r>
          </a:p>
        </p:txBody>
      </p:sp>
      <p:sp>
        <p:nvSpPr>
          <p:cNvPr id="12" name="Rectangle 11">
            <a:extLst>
              <a:ext uri="{FF2B5EF4-FFF2-40B4-BE49-F238E27FC236}">
                <a16:creationId xmlns:a16="http://schemas.microsoft.com/office/drawing/2014/main" id="{CE3BD79A-5886-4A68-BFF9-44B949CEF657}"/>
              </a:ext>
            </a:extLst>
          </p:cNvPr>
          <p:cNvSpPr/>
          <p:nvPr/>
        </p:nvSpPr>
        <p:spPr>
          <a:xfrm>
            <a:off x="7921056" y="1382825"/>
            <a:ext cx="4214796" cy="21113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D8C1A90-D09E-4A83-B12F-6B4205148228}"/>
              </a:ext>
            </a:extLst>
          </p:cNvPr>
          <p:cNvSpPr/>
          <p:nvPr/>
        </p:nvSpPr>
        <p:spPr>
          <a:xfrm>
            <a:off x="7921056" y="3993455"/>
            <a:ext cx="4214796" cy="1828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Connector: Elbow 15">
            <a:extLst>
              <a:ext uri="{FF2B5EF4-FFF2-40B4-BE49-F238E27FC236}">
                <a16:creationId xmlns:a16="http://schemas.microsoft.com/office/drawing/2014/main" id="{6E356359-F547-45C8-BF16-F4F367303810}"/>
              </a:ext>
            </a:extLst>
          </p:cNvPr>
          <p:cNvCxnSpPr>
            <a:cxnSpLocks/>
          </p:cNvCxnSpPr>
          <p:nvPr/>
        </p:nvCxnSpPr>
        <p:spPr>
          <a:xfrm>
            <a:off x="3445844" y="2059806"/>
            <a:ext cx="4235116" cy="423512"/>
          </a:xfrm>
          <a:prstGeom prst="bentConnector3">
            <a:avLst>
              <a:gd name="adj1" fmla="val 4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26E168AF-590C-4A6A-A671-165C16DE899A}"/>
              </a:ext>
            </a:extLst>
          </p:cNvPr>
          <p:cNvCxnSpPr>
            <a:cxnSpLocks/>
          </p:cNvCxnSpPr>
          <p:nvPr/>
        </p:nvCxnSpPr>
        <p:spPr>
          <a:xfrm>
            <a:off x="3445844" y="4724395"/>
            <a:ext cx="4235116" cy="423512"/>
          </a:xfrm>
          <a:prstGeom prst="bentConnector3">
            <a:avLst>
              <a:gd name="adj1" fmla="val 4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3EF3A8CC-0528-4BB0-87C5-0E881D7A6AEB}"/>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47825" y="3820230"/>
            <a:ext cx="11320016" cy="2252107"/>
          </a:xfrm>
          <a:prstGeom prst="rect">
            <a:avLst/>
          </a:prstGeom>
        </p:spPr>
      </p:pic>
    </p:spTree>
    <p:extLst>
      <p:ext uri="{BB962C8B-B14F-4D97-AF65-F5344CB8AC3E}">
        <p14:creationId xmlns:p14="http://schemas.microsoft.com/office/powerpoint/2010/main" val="2999111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9692-8D47-4DEE-9B40-289650ECFC48}"/>
              </a:ext>
            </a:extLst>
          </p:cNvPr>
          <p:cNvSpPr>
            <a:spLocks noGrp="1"/>
          </p:cNvSpPr>
          <p:nvPr>
            <p:ph type="title"/>
          </p:nvPr>
        </p:nvSpPr>
        <p:spPr/>
        <p:txBody>
          <a:bodyPr/>
          <a:lstStyle/>
          <a:p>
            <a:r>
              <a:rPr lang="en-US" dirty="0"/>
              <a:t>Construction Minimum Wage by County</a:t>
            </a:r>
          </a:p>
        </p:txBody>
      </p:sp>
      <p:pic>
        <p:nvPicPr>
          <p:cNvPr id="13" name="Picture 12">
            <a:extLst>
              <a:ext uri="{FF2B5EF4-FFF2-40B4-BE49-F238E27FC236}">
                <a16:creationId xmlns:a16="http://schemas.microsoft.com/office/drawing/2014/main" id="{467375F0-76F2-4691-85C2-7D1231CE347C}"/>
              </a:ext>
            </a:extLst>
          </p:cNvPr>
          <p:cNvPicPr>
            <a:picLocks noChangeAspect="1"/>
          </p:cNvPicPr>
          <p:nvPr/>
        </p:nvPicPr>
        <p:blipFill>
          <a:blip r:embed="rId2"/>
          <a:stretch>
            <a:fillRect/>
          </a:stretch>
        </p:blipFill>
        <p:spPr>
          <a:xfrm>
            <a:off x="693148" y="1406727"/>
            <a:ext cx="2515500" cy="5455467"/>
          </a:xfrm>
          <a:prstGeom prst="rect">
            <a:avLst/>
          </a:prstGeom>
        </p:spPr>
      </p:pic>
      <p:pic>
        <p:nvPicPr>
          <p:cNvPr id="14" name="Picture 13">
            <a:extLst>
              <a:ext uri="{FF2B5EF4-FFF2-40B4-BE49-F238E27FC236}">
                <a16:creationId xmlns:a16="http://schemas.microsoft.com/office/drawing/2014/main" id="{2DA3383E-0C3B-42BF-B8CA-E7433A443421}"/>
              </a:ext>
            </a:extLst>
          </p:cNvPr>
          <p:cNvPicPr>
            <a:picLocks noChangeAspect="1"/>
          </p:cNvPicPr>
          <p:nvPr/>
        </p:nvPicPr>
        <p:blipFill>
          <a:blip r:embed="rId3"/>
          <a:stretch>
            <a:fillRect/>
          </a:stretch>
        </p:blipFill>
        <p:spPr>
          <a:xfrm>
            <a:off x="3394574" y="1406728"/>
            <a:ext cx="2515500" cy="5455467"/>
          </a:xfrm>
          <a:prstGeom prst="rect">
            <a:avLst/>
          </a:prstGeom>
        </p:spPr>
      </p:pic>
      <p:pic>
        <p:nvPicPr>
          <p:cNvPr id="15" name="Picture 14">
            <a:extLst>
              <a:ext uri="{FF2B5EF4-FFF2-40B4-BE49-F238E27FC236}">
                <a16:creationId xmlns:a16="http://schemas.microsoft.com/office/drawing/2014/main" id="{94E6AD81-7B2E-483C-9EE0-D45801F0F405}"/>
              </a:ext>
            </a:extLst>
          </p:cNvPr>
          <p:cNvPicPr>
            <a:picLocks noChangeAspect="1"/>
          </p:cNvPicPr>
          <p:nvPr/>
        </p:nvPicPr>
        <p:blipFill>
          <a:blip r:embed="rId4"/>
          <a:stretch>
            <a:fillRect/>
          </a:stretch>
        </p:blipFill>
        <p:spPr>
          <a:xfrm>
            <a:off x="6096000" y="1406728"/>
            <a:ext cx="2515500" cy="5455467"/>
          </a:xfrm>
          <a:prstGeom prst="rect">
            <a:avLst/>
          </a:prstGeom>
        </p:spPr>
      </p:pic>
      <p:pic>
        <p:nvPicPr>
          <p:cNvPr id="17" name="Picture 16">
            <a:extLst>
              <a:ext uri="{FF2B5EF4-FFF2-40B4-BE49-F238E27FC236}">
                <a16:creationId xmlns:a16="http://schemas.microsoft.com/office/drawing/2014/main" id="{3340178C-7CEB-4BB8-93D7-A2BBC786C82E}"/>
              </a:ext>
            </a:extLst>
          </p:cNvPr>
          <p:cNvPicPr>
            <a:picLocks noChangeAspect="1"/>
          </p:cNvPicPr>
          <p:nvPr/>
        </p:nvPicPr>
        <p:blipFill>
          <a:blip r:embed="rId5"/>
          <a:stretch>
            <a:fillRect/>
          </a:stretch>
        </p:blipFill>
        <p:spPr>
          <a:xfrm>
            <a:off x="8797426" y="1406728"/>
            <a:ext cx="2515500" cy="3602667"/>
          </a:xfrm>
          <a:prstGeom prst="rect">
            <a:avLst/>
          </a:prstGeom>
        </p:spPr>
      </p:pic>
      <p:sp>
        <p:nvSpPr>
          <p:cNvPr id="8" name="TextBox 7">
            <a:extLst>
              <a:ext uri="{FF2B5EF4-FFF2-40B4-BE49-F238E27FC236}">
                <a16:creationId xmlns:a16="http://schemas.microsoft.com/office/drawing/2014/main" id="{33432D43-DABE-4AE1-BD6A-F5B8F585FD51}"/>
              </a:ext>
            </a:extLst>
          </p:cNvPr>
          <p:cNvSpPr txBox="1"/>
          <p:nvPr/>
        </p:nvSpPr>
        <p:spPr>
          <a:xfrm>
            <a:off x="8736842" y="5090560"/>
            <a:ext cx="2636668" cy="646331"/>
          </a:xfrm>
          <a:prstGeom prst="rect">
            <a:avLst/>
          </a:prstGeom>
          <a:noFill/>
        </p:spPr>
        <p:txBody>
          <a:bodyPr wrap="square" rtlCol="0">
            <a:spAutoFit/>
          </a:bodyPr>
          <a:lstStyle/>
          <a:p>
            <a:r>
              <a:rPr lang="en-US" dirty="0"/>
              <a:t>All data taken from 2016 MERIC database</a:t>
            </a:r>
          </a:p>
        </p:txBody>
      </p:sp>
    </p:spTree>
    <p:extLst>
      <p:ext uri="{BB962C8B-B14F-4D97-AF65-F5344CB8AC3E}">
        <p14:creationId xmlns:p14="http://schemas.microsoft.com/office/powerpoint/2010/main" val="2264349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FB0D403-E3F6-4D64-BC5C-7579E5B7849A}"/>
              </a:ext>
            </a:extLst>
          </p:cNvPr>
          <p:cNvPicPr>
            <a:picLocks noChangeAspect="1"/>
          </p:cNvPicPr>
          <p:nvPr/>
        </p:nvPicPr>
        <p:blipFill>
          <a:blip r:embed="rId2"/>
          <a:stretch>
            <a:fillRect/>
          </a:stretch>
        </p:blipFill>
        <p:spPr>
          <a:xfrm>
            <a:off x="8797426" y="1406722"/>
            <a:ext cx="2515500" cy="3602667"/>
          </a:xfrm>
          <a:prstGeom prst="rect">
            <a:avLst/>
          </a:prstGeom>
        </p:spPr>
      </p:pic>
      <p:pic>
        <p:nvPicPr>
          <p:cNvPr id="6" name="Picture 5">
            <a:extLst>
              <a:ext uri="{FF2B5EF4-FFF2-40B4-BE49-F238E27FC236}">
                <a16:creationId xmlns:a16="http://schemas.microsoft.com/office/drawing/2014/main" id="{F78BBFC5-4FBC-46DE-98DA-C3F742B6C96C}"/>
              </a:ext>
            </a:extLst>
          </p:cNvPr>
          <p:cNvPicPr>
            <a:picLocks noChangeAspect="1"/>
          </p:cNvPicPr>
          <p:nvPr/>
        </p:nvPicPr>
        <p:blipFill>
          <a:blip r:embed="rId3"/>
          <a:stretch>
            <a:fillRect/>
          </a:stretch>
        </p:blipFill>
        <p:spPr>
          <a:xfrm>
            <a:off x="6096000" y="1406722"/>
            <a:ext cx="2515500" cy="5455467"/>
          </a:xfrm>
          <a:prstGeom prst="rect">
            <a:avLst/>
          </a:prstGeom>
        </p:spPr>
      </p:pic>
      <p:pic>
        <p:nvPicPr>
          <p:cNvPr id="5" name="Picture 4">
            <a:extLst>
              <a:ext uri="{FF2B5EF4-FFF2-40B4-BE49-F238E27FC236}">
                <a16:creationId xmlns:a16="http://schemas.microsoft.com/office/drawing/2014/main" id="{57DF352E-34D7-42C3-83AF-D4EE795FFF6C}"/>
              </a:ext>
            </a:extLst>
          </p:cNvPr>
          <p:cNvPicPr>
            <a:picLocks noChangeAspect="1"/>
          </p:cNvPicPr>
          <p:nvPr/>
        </p:nvPicPr>
        <p:blipFill>
          <a:blip r:embed="rId4"/>
          <a:stretch>
            <a:fillRect/>
          </a:stretch>
        </p:blipFill>
        <p:spPr>
          <a:xfrm>
            <a:off x="3394574" y="1406722"/>
            <a:ext cx="2515500" cy="5455467"/>
          </a:xfrm>
          <a:prstGeom prst="rect">
            <a:avLst/>
          </a:prstGeom>
        </p:spPr>
      </p:pic>
      <p:pic>
        <p:nvPicPr>
          <p:cNvPr id="4" name="Picture 3">
            <a:extLst>
              <a:ext uri="{FF2B5EF4-FFF2-40B4-BE49-F238E27FC236}">
                <a16:creationId xmlns:a16="http://schemas.microsoft.com/office/drawing/2014/main" id="{A979E675-6950-446C-91C5-10909F86F2FC}"/>
              </a:ext>
            </a:extLst>
          </p:cNvPr>
          <p:cNvPicPr>
            <a:picLocks noChangeAspect="1"/>
          </p:cNvPicPr>
          <p:nvPr/>
        </p:nvPicPr>
        <p:blipFill>
          <a:blip r:embed="rId5"/>
          <a:stretch>
            <a:fillRect/>
          </a:stretch>
        </p:blipFill>
        <p:spPr>
          <a:xfrm>
            <a:off x="693148" y="1406722"/>
            <a:ext cx="2515500" cy="5455467"/>
          </a:xfrm>
          <a:prstGeom prst="rect">
            <a:avLst/>
          </a:prstGeom>
        </p:spPr>
      </p:pic>
      <p:sp>
        <p:nvSpPr>
          <p:cNvPr id="2" name="Title 1">
            <a:extLst>
              <a:ext uri="{FF2B5EF4-FFF2-40B4-BE49-F238E27FC236}">
                <a16:creationId xmlns:a16="http://schemas.microsoft.com/office/drawing/2014/main" id="{245F9692-8D47-4DEE-9B40-289650ECFC48}"/>
              </a:ext>
            </a:extLst>
          </p:cNvPr>
          <p:cNvSpPr>
            <a:spLocks noGrp="1"/>
          </p:cNvSpPr>
          <p:nvPr>
            <p:ph type="title"/>
          </p:nvPr>
        </p:nvSpPr>
        <p:spPr/>
        <p:txBody>
          <a:bodyPr/>
          <a:lstStyle/>
          <a:p>
            <a:r>
              <a:rPr lang="en-US" dirty="0"/>
              <a:t>Construction Minimum Wage by County</a:t>
            </a:r>
          </a:p>
        </p:txBody>
      </p:sp>
      <p:sp>
        <p:nvSpPr>
          <p:cNvPr id="8" name="TextBox 7">
            <a:extLst>
              <a:ext uri="{FF2B5EF4-FFF2-40B4-BE49-F238E27FC236}">
                <a16:creationId xmlns:a16="http://schemas.microsoft.com/office/drawing/2014/main" id="{5ED28012-AE96-4676-9719-CFB4112A5FCD}"/>
              </a:ext>
            </a:extLst>
          </p:cNvPr>
          <p:cNvSpPr txBox="1"/>
          <p:nvPr/>
        </p:nvSpPr>
        <p:spPr>
          <a:xfrm>
            <a:off x="8736842" y="5090560"/>
            <a:ext cx="2636668" cy="646331"/>
          </a:xfrm>
          <a:prstGeom prst="rect">
            <a:avLst/>
          </a:prstGeom>
          <a:noFill/>
        </p:spPr>
        <p:txBody>
          <a:bodyPr wrap="square" rtlCol="0">
            <a:spAutoFit/>
          </a:bodyPr>
          <a:lstStyle/>
          <a:p>
            <a:r>
              <a:rPr lang="en-US" dirty="0"/>
              <a:t>All data taken from 2016 MERIC database</a:t>
            </a:r>
          </a:p>
        </p:txBody>
      </p:sp>
    </p:spTree>
    <p:extLst>
      <p:ext uri="{BB962C8B-B14F-4D97-AF65-F5344CB8AC3E}">
        <p14:creationId xmlns:p14="http://schemas.microsoft.com/office/powerpoint/2010/main" val="183257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p:txBody>
          <a:bodyPr/>
          <a:lstStyle/>
          <a:p>
            <a:r>
              <a:rPr lang="en-US" dirty="0"/>
              <a:t>Detailed Wage Comparison</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a:xfrm>
            <a:off x="838200" y="1343818"/>
            <a:ext cx="10837244" cy="5012532"/>
          </a:xfrm>
        </p:spPr>
        <p:txBody>
          <a:bodyPr numCol="1">
            <a:normAutofit/>
          </a:bodyPr>
          <a:lstStyle/>
          <a:p>
            <a:r>
              <a:rPr lang="en-US" dirty="0"/>
              <a:t>St. Louis City – Highest Construction Minimum Wage</a:t>
            </a:r>
          </a:p>
          <a:p>
            <a:endParaRPr lang="en-US" dirty="0"/>
          </a:p>
          <a:p>
            <a:endParaRPr lang="en-US" dirty="0"/>
          </a:p>
          <a:p>
            <a:endParaRPr lang="en-US" dirty="0"/>
          </a:p>
          <a:p>
            <a:endParaRPr lang="en-US" dirty="0"/>
          </a:p>
          <a:p>
            <a:r>
              <a:rPr lang="en-US" dirty="0"/>
              <a:t>Ripley County – Lowest Construction Minimum Wage</a:t>
            </a:r>
          </a:p>
          <a:p>
            <a:endParaRPr lang="en-US" dirty="0"/>
          </a:p>
        </p:txBody>
      </p:sp>
      <p:graphicFrame>
        <p:nvGraphicFramePr>
          <p:cNvPr id="5" name="Table 4">
            <a:extLst>
              <a:ext uri="{FF2B5EF4-FFF2-40B4-BE49-F238E27FC236}">
                <a16:creationId xmlns:a16="http://schemas.microsoft.com/office/drawing/2014/main" id="{F4B765A4-4098-45E0-9CE6-08A5F013B5B4}"/>
              </a:ext>
            </a:extLst>
          </p:cNvPr>
          <p:cNvGraphicFramePr>
            <a:graphicFrameLocks noGrp="1"/>
          </p:cNvGraphicFramePr>
          <p:nvPr>
            <p:extLst>
              <p:ext uri="{D42A27DB-BD31-4B8C-83A1-F6EECF244321}">
                <p14:modId xmlns:p14="http://schemas.microsoft.com/office/powerpoint/2010/main" val="2270417118"/>
              </p:ext>
            </p:extLst>
          </p:nvPr>
        </p:nvGraphicFramePr>
        <p:xfrm>
          <a:off x="838200" y="1768820"/>
          <a:ext cx="10654365" cy="2123440"/>
        </p:xfrm>
        <a:graphic>
          <a:graphicData uri="http://schemas.openxmlformats.org/drawingml/2006/table">
            <a:tbl>
              <a:tblPr firstRow="1" bandRow="1">
                <a:tableStyleId>{2D5ABB26-0587-4C30-8999-92F81FD0307C}</a:tableStyleId>
              </a:tblPr>
              <a:tblGrid>
                <a:gridCol w="1892235">
                  <a:extLst>
                    <a:ext uri="{9D8B030D-6E8A-4147-A177-3AD203B41FA5}">
                      <a16:colId xmlns:a16="http://schemas.microsoft.com/office/drawing/2014/main" val="2591482892"/>
                    </a:ext>
                  </a:extLst>
                </a:gridCol>
                <a:gridCol w="2885414">
                  <a:extLst>
                    <a:ext uri="{9D8B030D-6E8A-4147-A177-3AD203B41FA5}">
                      <a16:colId xmlns:a16="http://schemas.microsoft.com/office/drawing/2014/main" val="3538172026"/>
                    </a:ext>
                  </a:extLst>
                </a:gridCol>
                <a:gridCol w="2938358">
                  <a:extLst>
                    <a:ext uri="{9D8B030D-6E8A-4147-A177-3AD203B41FA5}">
                      <a16:colId xmlns:a16="http://schemas.microsoft.com/office/drawing/2014/main" val="419905025"/>
                    </a:ext>
                  </a:extLst>
                </a:gridCol>
                <a:gridCol w="2938358">
                  <a:extLst>
                    <a:ext uri="{9D8B030D-6E8A-4147-A177-3AD203B41FA5}">
                      <a16:colId xmlns:a16="http://schemas.microsoft.com/office/drawing/2014/main" val="443746530"/>
                    </a:ext>
                  </a:extLst>
                </a:gridCol>
              </a:tblGrid>
              <a:tr h="370840">
                <a:tc>
                  <a:txBody>
                    <a:bodyPr/>
                    <a:lstStyle/>
                    <a:p>
                      <a:endParaRPr lang="en-US" dirty="0"/>
                    </a:p>
                  </a:txBody>
                  <a:tcPr>
                    <a:lnR w="12700" cap="flat" cmpd="sng" algn="ctr">
                      <a:noFill/>
                      <a:prstDash val="solid"/>
                      <a:round/>
                      <a:headEnd type="none" w="med" len="med"/>
                      <a:tailEnd type="none" w="med" len="med"/>
                    </a:lnR>
                  </a:tcPr>
                </a:tc>
                <a:tc>
                  <a:txBody>
                    <a:bodyPr/>
                    <a:lstStyle/>
                    <a:p>
                      <a:pPr algn="ctr"/>
                      <a:r>
                        <a:rPr lang="en-US" dirty="0"/>
                        <a:t>2018 Prevailing Wage Package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Construction Minimum Wage (120% MERIC – 2016 Data)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Wage Difference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4783151"/>
                  </a:ext>
                </a:extLst>
              </a:tr>
              <a:tr h="370840">
                <a:tc>
                  <a:txBody>
                    <a:bodyPr/>
                    <a:lstStyle/>
                    <a:p>
                      <a:pPr algn="r"/>
                      <a:r>
                        <a:rPr lang="en-US" dirty="0"/>
                        <a:t>Carpenter</a:t>
                      </a:r>
                    </a:p>
                  </a:txBody>
                  <a:tcPr>
                    <a:lnR w="12700" cap="flat" cmpd="sng" algn="ctr">
                      <a:solidFill>
                        <a:schemeClr val="tx1"/>
                      </a:solidFill>
                      <a:prstDash val="solid"/>
                      <a:round/>
                      <a:headEnd type="none" w="med" len="med"/>
                      <a:tailEnd type="none" w="med" len="med"/>
                    </a:lnR>
                  </a:tcPr>
                </a:tc>
                <a:tc>
                  <a:txBody>
                    <a:bodyPr/>
                    <a:lstStyle/>
                    <a:p>
                      <a:pPr algn="ctr"/>
                      <a:r>
                        <a:rPr lang="en-US" dirty="0"/>
                        <a:t>$56.16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$33.37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$22.79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6890809"/>
                  </a:ext>
                </a:extLst>
              </a:tr>
              <a:tr h="370840">
                <a:tc>
                  <a:txBody>
                    <a:bodyPr/>
                    <a:lstStyle/>
                    <a:p>
                      <a:pPr algn="r"/>
                      <a:r>
                        <a:rPr lang="en-US" dirty="0"/>
                        <a:t>Electrician</a:t>
                      </a:r>
                    </a:p>
                  </a:txBody>
                  <a:tcPr>
                    <a:lnR w="12700" cap="flat" cmpd="sng" algn="ctr">
                      <a:solidFill>
                        <a:schemeClr val="tx1"/>
                      </a:solidFill>
                      <a:prstDash val="solid"/>
                      <a:round/>
                      <a:headEnd type="none" w="med" len="med"/>
                      <a:tailEnd type="none" w="med" len="med"/>
                    </a:lnR>
                  </a:tcPr>
                </a:tc>
                <a:tc>
                  <a:txBody>
                    <a:bodyPr/>
                    <a:lstStyle/>
                    <a:p>
                      <a:pPr algn="ctr"/>
                      <a:r>
                        <a:rPr lang="en-US" dirty="0"/>
                        <a:t>$50.31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$33.37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$16.94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8740485"/>
                  </a:ext>
                </a:extLst>
              </a:tr>
              <a:tr h="370840">
                <a:tc>
                  <a:txBody>
                    <a:bodyPr/>
                    <a:lstStyle/>
                    <a:p>
                      <a:pPr algn="r"/>
                      <a:r>
                        <a:rPr lang="en-US" dirty="0"/>
                        <a:t>Laborer</a:t>
                      </a:r>
                    </a:p>
                  </a:txBody>
                  <a:tcPr>
                    <a:lnR w="12700" cap="flat" cmpd="sng" algn="ctr">
                      <a:solidFill>
                        <a:schemeClr val="tx1"/>
                      </a:solidFill>
                      <a:prstDash val="solid"/>
                      <a:round/>
                      <a:headEnd type="none" w="med" len="med"/>
                      <a:tailEnd type="none" w="med" len="med"/>
                    </a:lnR>
                  </a:tcPr>
                </a:tc>
                <a:tc>
                  <a:txBody>
                    <a:bodyPr/>
                    <a:lstStyle/>
                    <a:p>
                      <a:pPr algn="ctr"/>
                      <a:r>
                        <a:rPr lang="en-US" dirty="0"/>
                        <a:t>$47.64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$33.37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$14.27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9383105"/>
                  </a:ext>
                </a:extLst>
              </a:tr>
              <a:tr h="370840">
                <a:tc>
                  <a:txBody>
                    <a:bodyPr/>
                    <a:lstStyle/>
                    <a:p>
                      <a:pPr algn="r"/>
                      <a:r>
                        <a:rPr lang="en-US" dirty="0"/>
                        <a:t>Plumber</a:t>
                      </a:r>
                    </a:p>
                  </a:txBody>
                  <a:tcPr>
                    <a:lnR w="12700" cap="flat" cmpd="sng" algn="ctr">
                      <a:solidFill>
                        <a:schemeClr val="tx1"/>
                      </a:solidFill>
                      <a:prstDash val="solid"/>
                      <a:round/>
                      <a:headEnd type="none" w="med" len="med"/>
                      <a:tailEnd type="none" w="med" len="med"/>
                    </a:lnR>
                  </a:tcPr>
                </a:tc>
                <a:tc>
                  <a:txBody>
                    <a:bodyPr/>
                    <a:lstStyle/>
                    <a:p>
                      <a:pPr algn="ctr"/>
                      <a:r>
                        <a:rPr lang="en-US" dirty="0"/>
                        <a:t>$66.43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$33.37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$33.06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64206"/>
                  </a:ext>
                </a:extLst>
              </a:tr>
            </a:tbl>
          </a:graphicData>
        </a:graphic>
      </p:graphicFrame>
      <p:graphicFrame>
        <p:nvGraphicFramePr>
          <p:cNvPr id="6" name="Table 5">
            <a:extLst>
              <a:ext uri="{FF2B5EF4-FFF2-40B4-BE49-F238E27FC236}">
                <a16:creationId xmlns:a16="http://schemas.microsoft.com/office/drawing/2014/main" id="{B1AFFEF0-240B-4C78-BDA1-44F241810FDC}"/>
              </a:ext>
            </a:extLst>
          </p:cNvPr>
          <p:cNvGraphicFramePr>
            <a:graphicFrameLocks noGrp="1"/>
          </p:cNvGraphicFramePr>
          <p:nvPr/>
        </p:nvGraphicFramePr>
        <p:xfrm>
          <a:off x="838199" y="4317262"/>
          <a:ext cx="10654365" cy="2123440"/>
        </p:xfrm>
        <a:graphic>
          <a:graphicData uri="http://schemas.openxmlformats.org/drawingml/2006/table">
            <a:tbl>
              <a:tblPr firstRow="1" bandRow="1">
                <a:tableStyleId>{2D5ABB26-0587-4C30-8999-92F81FD0307C}</a:tableStyleId>
              </a:tblPr>
              <a:tblGrid>
                <a:gridCol w="1892235">
                  <a:extLst>
                    <a:ext uri="{9D8B030D-6E8A-4147-A177-3AD203B41FA5}">
                      <a16:colId xmlns:a16="http://schemas.microsoft.com/office/drawing/2014/main" val="2591482892"/>
                    </a:ext>
                  </a:extLst>
                </a:gridCol>
                <a:gridCol w="2885414">
                  <a:extLst>
                    <a:ext uri="{9D8B030D-6E8A-4147-A177-3AD203B41FA5}">
                      <a16:colId xmlns:a16="http://schemas.microsoft.com/office/drawing/2014/main" val="3538172026"/>
                    </a:ext>
                  </a:extLst>
                </a:gridCol>
                <a:gridCol w="2938358">
                  <a:extLst>
                    <a:ext uri="{9D8B030D-6E8A-4147-A177-3AD203B41FA5}">
                      <a16:colId xmlns:a16="http://schemas.microsoft.com/office/drawing/2014/main" val="419905025"/>
                    </a:ext>
                  </a:extLst>
                </a:gridCol>
                <a:gridCol w="2938358">
                  <a:extLst>
                    <a:ext uri="{9D8B030D-6E8A-4147-A177-3AD203B41FA5}">
                      <a16:colId xmlns:a16="http://schemas.microsoft.com/office/drawing/2014/main" val="2284696089"/>
                    </a:ext>
                  </a:extLst>
                </a:gridCol>
              </a:tblGrid>
              <a:tr h="370840">
                <a:tc>
                  <a:txBody>
                    <a:bodyPr/>
                    <a:lstStyle/>
                    <a:p>
                      <a:endParaRPr lang="en-US" dirty="0"/>
                    </a:p>
                  </a:txBody>
                  <a:tcPr>
                    <a:lnR w="12700" cap="flat" cmpd="sng" algn="ctr">
                      <a:noFill/>
                      <a:prstDash val="solid"/>
                      <a:round/>
                      <a:headEnd type="none" w="med" len="med"/>
                      <a:tailEnd type="none" w="med" len="med"/>
                    </a:lnR>
                  </a:tcPr>
                </a:tc>
                <a:tc>
                  <a:txBody>
                    <a:bodyPr/>
                    <a:lstStyle/>
                    <a:p>
                      <a:pPr algn="ctr"/>
                      <a:r>
                        <a:rPr lang="en-US" dirty="0"/>
                        <a:t>2018 Prevailing Wage Package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Construction Minimum Wage (120% MERIC – 2016 Data)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Wage Difference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4783151"/>
                  </a:ext>
                </a:extLst>
              </a:tr>
              <a:tr h="370840">
                <a:tc>
                  <a:txBody>
                    <a:bodyPr/>
                    <a:lstStyle/>
                    <a:p>
                      <a:pPr algn="r"/>
                      <a:r>
                        <a:rPr lang="en-US" dirty="0"/>
                        <a:t>Carpenter</a:t>
                      </a:r>
                    </a:p>
                  </a:txBody>
                  <a:tcPr>
                    <a:lnR w="12700" cap="flat" cmpd="sng" algn="ctr">
                      <a:solidFill>
                        <a:schemeClr val="tx1"/>
                      </a:solidFill>
                      <a:prstDash val="solid"/>
                      <a:round/>
                      <a:headEnd type="none" w="med" len="med"/>
                      <a:tailEnd type="none" w="med" len="med"/>
                    </a:lnR>
                  </a:tcPr>
                </a:tc>
                <a:tc>
                  <a:txBody>
                    <a:bodyPr/>
                    <a:lstStyle/>
                    <a:p>
                      <a:pPr algn="ctr"/>
                      <a:r>
                        <a:rPr lang="en-US" dirty="0"/>
                        <a:t>$44.17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$11.74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$32.43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6890809"/>
                  </a:ext>
                </a:extLst>
              </a:tr>
              <a:tr h="370840">
                <a:tc>
                  <a:txBody>
                    <a:bodyPr/>
                    <a:lstStyle/>
                    <a:p>
                      <a:pPr algn="r"/>
                      <a:r>
                        <a:rPr lang="en-US" dirty="0"/>
                        <a:t>Electrician</a:t>
                      </a:r>
                    </a:p>
                  </a:txBody>
                  <a:tcPr>
                    <a:lnR w="12700" cap="flat" cmpd="sng" algn="ctr">
                      <a:solidFill>
                        <a:schemeClr val="tx1"/>
                      </a:solidFill>
                      <a:prstDash val="solid"/>
                      <a:round/>
                      <a:headEnd type="none" w="med" len="med"/>
                      <a:tailEnd type="none" w="med" len="med"/>
                    </a:lnR>
                  </a:tcPr>
                </a:tc>
                <a:tc>
                  <a:txBody>
                    <a:bodyPr/>
                    <a:lstStyle/>
                    <a:p>
                      <a:pPr algn="ctr"/>
                      <a:r>
                        <a:rPr lang="en-US" dirty="0"/>
                        <a:t>$50.31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$11.74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$38.57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8740485"/>
                  </a:ext>
                </a:extLst>
              </a:tr>
              <a:tr h="370840">
                <a:tc>
                  <a:txBody>
                    <a:bodyPr/>
                    <a:lstStyle/>
                    <a:p>
                      <a:pPr algn="r"/>
                      <a:r>
                        <a:rPr lang="en-US" dirty="0"/>
                        <a:t>Laborer</a:t>
                      </a:r>
                    </a:p>
                  </a:txBody>
                  <a:tcPr>
                    <a:lnR w="12700" cap="flat" cmpd="sng" algn="ctr">
                      <a:solidFill>
                        <a:schemeClr val="tx1"/>
                      </a:solidFill>
                      <a:prstDash val="solid"/>
                      <a:round/>
                      <a:headEnd type="none" w="med" len="med"/>
                      <a:tailEnd type="none" w="med" len="med"/>
                    </a:lnR>
                  </a:tcPr>
                </a:tc>
                <a:tc>
                  <a:txBody>
                    <a:bodyPr/>
                    <a:lstStyle/>
                    <a:p>
                      <a:pPr algn="ctr"/>
                      <a:r>
                        <a:rPr lang="en-US" dirty="0"/>
                        <a:t>$36.83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$11.74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$25.09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9383105"/>
                  </a:ext>
                </a:extLst>
              </a:tr>
              <a:tr h="370840">
                <a:tc>
                  <a:txBody>
                    <a:bodyPr/>
                    <a:lstStyle/>
                    <a:p>
                      <a:pPr algn="r"/>
                      <a:r>
                        <a:rPr lang="en-US" dirty="0"/>
                        <a:t>Plumber</a:t>
                      </a:r>
                    </a:p>
                  </a:txBody>
                  <a:tcPr>
                    <a:lnR w="12700" cap="flat" cmpd="sng" algn="ctr">
                      <a:solidFill>
                        <a:schemeClr val="tx1"/>
                      </a:solidFill>
                      <a:prstDash val="solid"/>
                      <a:round/>
                      <a:headEnd type="none" w="med" len="med"/>
                      <a:tailEnd type="none" w="med" len="med"/>
                    </a:lnR>
                  </a:tcPr>
                </a:tc>
                <a:tc>
                  <a:txBody>
                    <a:bodyPr/>
                    <a:lstStyle/>
                    <a:p>
                      <a:pPr algn="ctr"/>
                      <a:r>
                        <a:rPr lang="en-US" dirty="0"/>
                        <a:t>$66.43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$11.74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$54.69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64206"/>
                  </a:ext>
                </a:extLst>
              </a:tr>
            </a:tbl>
          </a:graphicData>
        </a:graphic>
      </p:graphicFrame>
    </p:spTree>
    <p:extLst>
      <p:ext uri="{BB962C8B-B14F-4D97-AF65-F5344CB8AC3E}">
        <p14:creationId xmlns:p14="http://schemas.microsoft.com/office/powerpoint/2010/main" val="414375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a:xfrm>
            <a:off x="376187" y="0"/>
            <a:ext cx="11058626" cy="1325563"/>
          </a:xfrm>
        </p:spPr>
        <p:txBody>
          <a:bodyPr/>
          <a:lstStyle/>
          <a:p>
            <a:r>
              <a:rPr lang="en-US" dirty="0"/>
              <a:t>How Does the Threshold Apply? - Example</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p:txBody>
          <a:bodyPr>
            <a:normAutofit/>
          </a:bodyPr>
          <a:lstStyle/>
          <a:p>
            <a:r>
              <a:rPr lang="en-US"/>
              <a:t>Assume three projects:</a:t>
            </a:r>
          </a:p>
          <a:p>
            <a:pPr lvl="1"/>
            <a:r>
              <a:rPr lang="en-US"/>
              <a:t>Case 1 – Total contract value: &lt;$75,000</a:t>
            </a:r>
          </a:p>
          <a:p>
            <a:pPr lvl="2"/>
            <a:r>
              <a:rPr lang="en-US"/>
              <a:t>No prevailing wage must be paid</a:t>
            </a:r>
          </a:p>
          <a:p>
            <a:pPr lvl="1"/>
            <a:r>
              <a:rPr lang="en-US"/>
              <a:t>Case 2 – Total contract value: ≥$75,000</a:t>
            </a:r>
          </a:p>
          <a:p>
            <a:pPr lvl="2"/>
            <a:r>
              <a:rPr lang="en-US"/>
              <a:t>Prevailing wage must be paid for the entirety of the project</a:t>
            </a:r>
          </a:p>
          <a:p>
            <a:pPr lvl="1"/>
            <a:r>
              <a:rPr lang="en-US"/>
              <a:t>Case 3 – Total contract value: $50,000; Contract modification after project start adds $50,000</a:t>
            </a:r>
          </a:p>
          <a:p>
            <a:pPr lvl="2"/>
            <a:r>
              <a:rPr lang="en-US"/>
              <a:t>Prevailing wage must be paid </a:t>
            </a:r>
            <a:r>
              <a:rPr lang="en-US" b="1"/>
              <a:t>only</a:t>
            </a:r>
            <a:r>
              <a:rPr lang="en-US"/>
              <a:t> for the portion of the project that exceeds the $75,000 threshold ($25,000)</a:t>
            </a:r>
          </a:p>
          <a:p>
            <a:pPr lvl="1"/>
            <a:r>
              <a:rPr lang="en-US"/>
              <a:t>Case 4 – Total contract value: $50,000; Contract is modified to engineer’s estimate of $100,000</a:t>
            </a:r>
          </a:p>
          <a:p>
            <a:pPr lvl="2"/>
            <a:r>
              <a:rPr lang="en-US"/>
              <a:t>Prevailing wage must be paid for the </a:t>
            </a:r>
            <a:r>
              <a:rPr lang="en-US" b="1"/>
              <a:t>entire </a:t>
            </a:r>
            <a:r>
              <a:rPr lang="en-US"/>
              <a:t>project</a:t>
            </a:r>
          </a:p>
          <a:p>
            <a:pPr lvl="2"/>
            <a:endParaRPr lang="en-US"/>
          </a:p>
        </p:txBody>
      </p:sp>
    </p:spTree>
    <p:extLst>
      <p:ext uri="{BB962C8B-B14F-4D97-AF65-F5344CB8AC3E}">
        <p14:creationId xmlns:p14="http://schemas.microsoft.com/office/powerpoint/2010/main" val="3446550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p:txBody>
          <a:bodyPr/>
          <a:lstStyle/>
          <a:p>
            <a:r>
              <a:rPr lang="en-US"/>
              <a:t>Reporting</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p:txBody>
          <a:bodyPr vert="horz" lIns="91440" tIns="45720" rIns="91440" bIns="45720" rtlCol="0" anchor="t">
            <a:normAutofit/>
          </a:bodyPr>
          <a:lstStyle/>
          <a:p>
            <a:r>
              <a:rPr lang="en-US" dirty="0"/>
              <a:t>Contractors must report their own hours</a:t>
            </a:r>
          </a:p>
          <a:p>
            <a:r>
              <a:rPr lang="en-US" dirty="0"/>
              <a:t>Missouri Department of Labor has a fillable form (</a:t>
            </a:r>
            <a:r>
              <a:rPr lang="en-US" dirty="0">
                <a:hlinkClick r:id="rId2"/>
              </a:rPr>
              <a:t>LS-04-Al</a:t>
            </a:r>
            <a:r>
              <a:rPr lang="en-US" dirty="0"/>
              <a:t>)</a:t>
            </a:r>
          </a:p>
          <a:p>
            <a:pPr lvl="1"/>
            <a:r>
              <a:rPr lang="en-US" dirty="0"/>
              <a:t>This form must be completed for each project (prevailing wage or not)</a:t>
            </a:r>
          </a:p>
          <a:p>
            <a:pPr lvl="1"/>
            <a:r>
              <a:rPr lang="en-US" dirty="0"/>
              <a:t>It is vital to correctly report the county – especially in low hour counties</a:t>
            </a:r>
          </a:p>
          <a:p>
            <a:r>
              <a:rPr lang="en-US" dirty="0"/>
              <a:t>Reporting schedule is based on the calendar year</a:t>
            </a:r>
          </a:p>
          <a:p>
            <a:pPr lvl="1"/>
            <a:r>
              <a:rPr lang="en-US" dirty="0"/>
              <a:t>2018 hours must be submitted by January</a:t>
            </a:r>
            <a:r>
              <a:rPr lang="en-US" dirty="0">
                <a:cs typeface="Calibri"/>
              </a:rPr>
              <a:t> 31, 2019</a:t>
            </a:r>
          </a:p>
          <a:p>
            <a:pPr lvl="1"/>
            <a:r>
              <a:rPr lang="en-US" dirty="0">
                <a:cs typeface="Calibri"/>
              </a:rPr>
              <a:t>Contractor reports for subsequent years should report all hours for the Calendar Year by the end of January the following year. ( I.e. 2019 hours by January 31, 2020.) The Division will then issue an initial determination by March 10 to become effective July 1 of each year.</a:t>
            </a:r>
          </a:p>
          <a:p>
            <a:pPr marL="914400" lvl="2" indent="0">
              <a:buNone/>
            </a:pPr>
            <a:endParaRPr lang="en-US" dirty="0">
              <a:cs typeface="Calibri"/>
            </a:endParaRPr>
          </a:p>
        </p:txBody>
      </p:sp>
    </p:spTree>
    <p:extLst>
      <p:ext uri="{BB962C8B-B14F-4D97-AF65-F5344CB8AC3E}">
        <p14:creationId xmlns:p14="http://schemas.microsoft.com/office/powerpoint/2010/main" val="4132821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74438-7E68-4BEB-BE92-C32EFB4DB8B9}"/>
              </a:ext>
            </a:extLst>
          </p:cNvPr>
          <p:cNvSpPr>
            <a:spLocks noGrp="1"/>
          </p:cNvSpPr>
          <p:nvPr>
            <p:ph type="title"/>
          </p:nvPr>
        </p:nvSpPr>
        <p:spPr/>
        <p:txBody>
          <a:bodyPr/>
          <a:lstStyle/>
          <a:p>
            <a:r>
              <a:rPr lang="en-US"/>
              <a:t>Reporting (Form LS-04-AI)</a:t>
            </a:r>
          </a:p>
        </p:txBody>
      </p:sp>
      <p:pic>
        <p:nvPicPr>
          <p:cNvPr id="8" name="Content Placeholder 7">
            <a:extLst>
              <a:ext uri="{FF2B5EF4-FFF2-40B4-BE49-F238E27FC236}">
                <a16:creationId xmlns:a16="http://schemas.microsoft.com/office/drawing/2014/main" id="{3B10D24D-4D71-434D-9A8F-3B71BE3D7645}"/>
              </a:ext>
            </a:extLst>
          </p:cNvPr>
          <p:cNvPicPr>
            <a:picLocks noGrp="1" noChangeAspect="1"/>
          </p:cNvPicPr>
          <p:nvPr>
            <p:ph idx="1"/>
          </p:nvPr>
        </p:nvPicPr>
        <p:blipFill>
          <a:blip r:embed="rId2"/>
          <a:stretch>
            <a:fillRect/>
          </a:stretch>
        </p:blipFill>
        <p:spPr>
          <a:xfrm>
            <a:off x="2380799" y="1855777"/>
            <a:ext cx="7430401" cy="4291034"/>
          </a:xfrm>
          <a:prstGeom prst="rect">
            <a:avLst/>
          </a:prstGeom>
        </p:spPr>
      </p:pic>
    </p:spTree>
    <p:extLst>
      <p:ext uri="{BB962C8B-B14F-4D97-AF65-F5344CB8AC3E}">
        <p14:creationId xmlns:p14="http://schemas.microsoft.com/office/powerpoint/2010/main" val="3827811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74438-7E68-4BEB-BE92-C32EFB4DB8B9}"/>
              </a:ext>
            </a:extLst>
          </p:cNvPr>
          <p:cNvSpPr>
            <a:spLocks noGrp="1"/>
          </p:cNvSpPr>
          <p:nvPr>
            <p:ph type="title"/>
          </p:nvPr>
        </p:nvSpPr>
        <p:spPr/>
        <p:txBody>
          <a:bodyPr/>
          <a:lstStyle/>
          <a:p>
            <a:r>
              <a:rPr lang="en-US"/>
              <a:t>Reporting (Form LS-04-AI)</a:t>
            </a:r>
          </a:p>
        </p:txBody>
      </p:sp>
      <p:pic>
        <p:nvPicPr>
          <p:cNvPr id="4" name="Content Placeholder 3">
            <a:extLst>
              <a:ext uri="{FF2B5EF4-FFF2-40B4-BE49-F238E27FC236}">
                <a16:creationId xmlns:a16="http://schemas.microsoft.com/office/drawing/2014/main" id="{9B14FC38-CF44-4810-A0F7-E508CBA4AA10}"/>
              </a:ext>
            </a:extLst>
          </p:cNvPr>
          <p:cNvPicPr>
            <a:picLocks noGrp="1" noChangeAspect="1"/>
          </p:cNvPicPr>
          <p:nvPr>
            <p:ph idx="1"/>
          </p:nvPr>
        </p:nvPicPr>
        <p:blipFill rotWithShape="1">
          <a:blip r:embed="rId2"/>
          <a:srcRect t="71756" b="-1"/>
          <a:stretch/>
        </p:blipFill>
        <p:spPr>
          <a:xfrm>
            <a:off x="1945139" y="1917108"/>
            <a:ext cx="8301721" cy="3023783"/>
          </a:xfrm>
          <a:prstGeom prst="rect">
            <a:avLst/>
          </a:prstGeom>
        </p:spPr>
      </p:pic>
    </p:spTree>
    <p:extLst>
      <p:ext uri="{BB962C8B-B14F-4D97-AF65-F5344CB8AC3E}">
        <p14:creationId xmlns:p14="http://schemas.microsoft.com/office/powerpoint/2010/main" val="297620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74438-7E68-4BEB-BE92-C32EFB4DB8B9}"/>
              </a:ext>
            </a:extLst>
          </p:cNvPr>
          <p:cNvSpPr>
            <a:spLocks noGrp="1"/>
          </p:cNvSpPr>
          <p:nvPr>
            <p:ph type="title"/>
          </p:nvPr>
        </p:nvSpPr>
        <p:spPr/>
        <p:txBody>
          <a:bodyPr/>
          <a:lstStyle/>
          <a:p>
            <a:r>
              <a:rPr lang="en-US"/>
              <a:t>Q &amp; A</a:t>
            </a:r>
          </a:p>
        </p:txBody>
      </p:sp>
      <p:sp>
        <p:nvSpPr>
          <p:cNvPr id="5" name="Content Placeholder 4">
            <a:extLst>
              <a:ext uri="{FF2B5EF4-FFF2-40B4-BE49-F238E27FC236}">
                <a16:creationId xmlns:a16="http://schemas.microsoft.com/office/drawing/2014/main" id="{9883104C-D26F-4E5D-A40F-37E676E3581F}"/>
              </a:ext>
            </a:extLst>
          </p:cNvPr>
          <p:cNvSpPr>
            <a:spLocks noGrp="1"/>
          </p:cNvSpPr>
          <p:nvPr>
            <p:ph idx="1"/>
          </p:nvPr>
        </p:nvSpPr>
        <p:spPr/>
        <p:txBody>
          <a:bodyPr/>
          <a:lstStyle/>
          <a:p>
            <a:r>
              <a:rPr lang="en-US" dirty="0"/>
              <a:t>Why was this legislation introduced?  Did the associations do anything to protect contractors?</a:t>
            </a:r>
          </a:p>
          <a:p>
            <a:r>
              <a:rPr lang="en-US" dirty="0"/>
              <a:t>This adds time &amp; cost to our business, what happens if we don’t report hours?</a:t>
            </a:r>
          </a:p>
          <a:p>
            <a:r>
              <a:rPr lang="en-US" dirty="0"/>
              <a:t>When do I need to submit my hours?</a:t>
            </a:r>
          </a:p>
          <a:p>
            <a:r>
              <a:rPr lang="en-US" dirty="0"/>
              <a:t>How do I report different job classifications (journeyman, apprentice, foreman, etc.)?</a:t>
            </a:r>
          </a:p>
        </p:txBody>
      </p:sp>
    </p:spTree>
    <p:extLst>
      <p:ext uri="{BB962C8B-B14F-4D97-AF65-F5344CB8AC3E}">
        <p14:creationId xmlns:p14="http://schemas.microsoft.com/office/powerpoint/2010/main" val="383419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65046-A1E3-4FA3-9156-BF01CE3D1AD5}"/>
              </a:ext>
            </a:extLst>
          </p:cNvPr>
          <p:cNvSpPr>
            <a:spLocks noGrp="1"/>
          </p:cNvSpPr>
          <p:nvPr>
            <p:ph type="title"/>
          </p:nvPr>
        </p:nvSpPr>
        <p:spPr>
          <a:xfrm>
            <a:off x="376187" y="-39329"/>
            <a:ext cx="9653337" cy="1325563"/>
          </a:xfrm>
        </p:spPr>
        <p:txBody>
          <a:bodyPr/>
          <a:lstStyle/>
          <a:p>
            <a:r>
              <a:rPr lang="en-US" dirty="0"/>
              <a:t>Industry Defense of Prevailing Wage</a:t>
            </a:r>
          </a:p>
        </p:txBody>
      </p:sp>
      <p:sp>
        <p:nvSpPr>
          <p:cNvPr id="3" name="Content Placeholder 2">
            <a:extLst>
              <a:ext uri="{FF2B5EF4-FFF2-40B4-BE49-F238E27FC236}">
                <a16:creationId xmlns:a16="http://schemas.microsoft.com/office/drawing/2014/main" id="{709D94C7-425A-4402-B399-BBD5D98D01D4}"/>
              </a:ext>
            </a:extLst>
          </p:cNvPr>
          <p:cNvSpPr>
            <a:spLocks noGrp="1"/>
          </p:cNvSpPr>
          <p:nvPr>
            <p:ph idx="1"/>
          </p:nvPr>
        </p:nvSpPr>
        <p:spPr/>
        <p:txBody>
          <a:bodyPr>
            <a:normAutofit/>
          </a:bodyPr>
          <a:lstStyle/>
          <a:p>
            <a:pPr lvl="0"/>
            <a:r>
              <a:rPr lang="en-US" sz="1800" dirty="0"/>
              <a:t>Beginning in the early 2000s, Conservative Republicans, public owners and some non-union contractors began to attack Missouri’s Prevailing Wage Law</a:t>
            </a:r>
          </a:p>
          <a:p>
            <a:pPr lvl="1"/>
            <a:r>
              <a:rPr lang="en-US" sz="1400" dirty="0"/>
              <a:t>Legislative bills designed to repeal Prevailing Wage have been introduced every legislative session since 2002</a:t>
            </a:r>
          </a:p>
          <a:p>
            <a:pPr lvl="0"/>
            <a:r>
              <a:rPr lang="en-US" sz="1800" dirty="0"/>
              <a:t>Concerned unions and associations jointly funded research through the University of Missouri-Kansas City, which resulted in studies titled “The Adverse Economic Impact from Repeal of the Prevailing Wage Law in Missouri”</a:t>
            </a:r>
          </a:p>
          <a:p>
            <a:pPr lvl="1"/>
            <a:r>
              <a:rPr lang="en-US" sz="1400" dirty="0"/>
              <a:t>Consistently demonstrated that Missouri’s Prevailing Wage Law generates substantial economic benefit for our state.  </a:t>
            </a:r>
          </a:p>
          <a:p>
            <a:pPr lvl="0"/>
            <a:r>
              <a:rPr lang="en-US" sz="1800" dirty="0"/>
              <a:t>UMKC research has been updated twice, most recently in 2016; the study has repeatedly verified that construction costs for public work performed in Missouri are competitive with states in our region without prevailing wage laws	</a:t>
            </a:r>
          </a:p>
          <a:p>
            <a:pPr lvl="1"/>
            <a:r>
              <a:rPr lang="en-US" sz="1400" dirty="0"/>
              <a:t>University construction is $34.35/sq. ft. lower in Missouri</a:t>
            </a:r>
          </a:p>
          <a:p>
            <a:pPr lvl="1"/>
            <a:r>
              <a:rPr lang="en-US" sz="1400" dirty="0"/>
              <a:t>All public construction averaged $46.67/sq. ft. lower in Missouri</a:t>
            </a:r>
          </a:p>
          <a:p>
            <a:pPr lvl="0"/>
            <a:r>
              <a:rPr lang="en-US" sz="1800" dirty="0"/>
              <a:t>Starting Fall 2016, Republicans held a supermajority in MO House and Senate and the governor’s office, providing sufficient political power to eliminate Missouri’s prevailing wage</a:t>
            </a:r>
          </a:p>
        </p:txBody>
      </p:sp>
    </p:spTree>
    <p:extLst>
      <p:ext uri="{BB962C8B-B14F-4D97-AF65-F5344CB8AC3E}">
        <p14:creationId xmlns:p14="http://schemas.microsoft.com/office/powerpoint/2010/main" val="137334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9E96-4241-4B11-BBE0-E442FAAB619C}"/>
              </a:ext>
            </a:extLst>
          </p:cNvPr>
          <p:cNvSpPr>
            <a:spLocks noGrp="1"/>
          </p:cNvSpPr>
          <p:nvPr>
            <p:ph type="title"/>
          </p:nvPr>
        </p:nvSpPr>
        <p:spPr/>
        <p:txBody>
          <a:bodyPr/>
          <a:lstStyle/>
          <a:p>
            <a:r>
              <a:rPr lang="en-US" dirty="0"/>
              <a:t>2017-2018 Challenge to Prevailing Wage</a:t>
            </a:r>
          </a:p>
        </p:txBody>
      </p:sp>
      <p:sp>
        <p:nvSpPr>
          <p:cNvPr id="3" name="Content Placeholder 2">
            <a:extLst>
              <a:ext uri="{FF2B5EF4-FFF2-40B4-BE49-F238E27FC236}">
                <a16:creationId xmlns:a16="http://schemas.microsoft.com/office/drawing/2014/main" id="{0CD740A4-497C-47D3-8474-02BC1A7280ED}"/>
              </a:ext>
            </a:extLst>
          </p:cNvPr>
          <p:cNvSpPr>
            <a:spLocks noGrp="1"/>
          </p:cNvSpPr>
          <p:nvPr>
            <p:ph idx="1"/>
          </p:nvPr>
        </p:nvSpPr>
        <p:spPr/>
        <p:txBody>
          <a:bodyPr>
            <a:normAutofit/>
          </a:bodyPr>
          <a:lstStyle/>
          <a:p>
            <a:pPr lvl="0"/>
            <a:r>
              <a:rPr lang="en-US" dirty="0"/>
              <a:t>Despite industry efforts to defend Prevailing Wage, the Missouri House of Representatives voted to repeal the law in 2017</a:t>
            </a:r>
          </a:p>
          <a:p>
            <a:pPr lvl="1"/>
            <a:r>
              <a:rPr lang="en-US" dirty="0"/>
              <a:t>Threat of a filibuster by Democratic Senators prevented total repeal  </a:t>
            </a:r>
          </a:p>
          <a:p>
            <a:pPr lvl="0"/>
            <a:r>
              <a:rPr lang="en-US" dirty="0"/>
              <a:t>In 2017, Missouri’s contractors forged a coalition, encompassing 16 associations statewide, representing more than 3,500 contractors, employing nearly 100,000 skilled Missouri construction workers</a:t>
            </a:r>
          </a:p>
          <a:p>
            <a:pPr lvl="1"/>
            <a:r>
              <a:rPr lang="en-US" dirty="0"/>
              <a:t>Open shop and union contractors were nearly equally represented in the coalition – demonstrating that the value of prevailing wage is understood throughout the industry</a:t>
            </a:r>
          </a:p>
          <a:p>
            <a:endParaRPr lang="en-US" dirty="0"/>
          </a:p>
        </p:txBody>
      </p:sp>
    </p:spTree>
    <p:extLst>
      <p:ext uri="{BB962C8B-B14F-4D97-AF65-F5344CB8AC3E}">
        <p14:creationId xmlns:p14="http://schemas.microsoft.com/office/powerpoint/2010/main" val="1637850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CA2E5-D19F-43FE-B80B-38134E1AD3E9}"/>
              </a:ext>
            </a:extLst>
          </p:cNvPr>
          <p:cNvSpPr>
            <a:spLocks noGrp="1"/>
          </p:cNvSpPr>
          <p:nvPr>
            <p:ph type="title"/>
          </p:nvPr>
        </p:nvSpPr>
        <p:spPr/>
        <p:txBody>
          <a:bodyPr/>
          <a:lstStyle/>
          <a:p>
            <a:r>
              <a:rPr lang="en-US" dirty="0"/>
              <a:t>Two Legislative Challenges</a:t>
            </a:r>
          </a:p>
        </p:txBody>
      </p:sp>
      <p:sp>
        <p:nvSpPr>
          <p:cNvPr id="3" name="Content Placeholder 2">
            <a:extLst>
              <a:ext uri="{FF2B5EF4-FFF2-40B4-BE49-F238E27FC236}">
                <a16:creationId xmlns:a16="http://schemas.microsoft.com/office/drawing/2014/main" id="{0193877E-08A9-4EC1-B5A0-ED1B596895AB}"/>
              </a:ext>
            </a:extLst>
          </p:cNvPr>
          <p:cNvSpPr>
            <a:spLocks noGrp="1"/>
          </p:cNvSpPr>
          <p:nvPr>
            <p:ph idx="1"/>
          </p:nvPr>
        </p:nvSpPr>
        <p:spPr/>
        <p:txBody>
          <a:bodyPr>
            <a:normAutofit lnSpcReduction="10000"/>
          </a:bodyPr>
          <a:lstStyle/>
          <a:p>
            <a:pPr lvl="0"/>
            <a:r>
              <a:rPr lang="en-US" b="1" dirty="0"/>
              <a:t>(A) Total Repeal of Prevailing Wage</a:t>
            </a:r>
            <a:r>
              <a:rPr lang="en-US" dirty="0"/>
              <a:t> – sponsored by Senator Brown, in the Senate</a:t>
            </a:r>
            <a:endParaRPr lang="en-US" sz="2000" dirty="0"/>
          </a:p>
          <a:p>
            <a:pPr lvl="0"/>
            <a:r>
              <a:rPr lang="en-US" b="1" dirty="0"/>
              <a:t>(B) Significant Reduction of Prevailing Wage</a:t>
            </a:r>
            <a:r>
              <a:rPr lang="en-US" dirty="0"/>
              <a:t> - Alternative bill introduced by Senator Schatz to dramatically reform Prevailing Wage.  Components of Senator Schatz’s legislation included:</a:t>
            </a:r>
            <a:endParaRPr lang="en-US" sz="2000" dirty="0"/>
          </a:p>
          <a:p>
            <a:pPr lvl="1"/>
            <a:r>
              <a:rPr lang="en-US" dirty="0"/>
              <a:t>Elimination of the Division of Labor Standards and all statistical calculations to determine Missouri’s Prevailing Wage.</a:t>
            </a:r>
            <a:endParaRPr lang="en-US" sz="1800" dirty="0"/>
          </a:p>
          <a:p>
            <a:pPr lvl="1"/>
            <a:r>
              <a:rPr lang="en-US" dirty="0"/>
              <a:t>Elimination of all Occupational Titles to establish a common construction minimum wage, which would replace Prevailing Wage in all jurisdictions. This new construction minimum wage would be 120% of the county average wage as published by the most recent Missouri Economic Research and Information Center (MERIC) survey. </a:t>
            </a:r>
            <a:endParaRPr lang="en-US" sz="2000" dirty="0"/>
          </a:p>
          <a:p>
            <a:pPr lvl="1"/>
            <a:r>
              <a:rPr lang="en-US" dirty="0"/>
              <a:t>A new project-size threshold of $500,000 would be established for implementation of the new wage standard on any construction project</a:t>
            </a:r>
          </a:p>
        </p:txBody>
      </p:sp>
    </p:spTree>
    <p:extLst>
      <p:ext uri="{BB962C8B-B14F-4D97-AF65-F5344CB8AC3E}">
        <p14:creationId xmlns:p14="http://schemas.microsoft.com/office/powerpoint/2010/main" val="314124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D4CAC-5D26-4D64-B448-9AD14EC862CA}"/>
              </a:ext>
            </a:extLst>
          </p:cNvPr>
          <p:cNvSpPr>
            <a:spLocks noGrp="1"/>
          </p:cNvSpPr>
          <p:nvPr>
            <p:ph type="title"/>
          </p:nvPr>
        </p:nvSpPr>
        <p:spPr/>
        <p:txBody>
          <a:bodyPr/>
          <a:lstStyle/>
          <a:p>
            <a:r>
              <a:rPr lang="en-US" dirty="0"/>
              <a:t>Legislative Resolution</a:t>
            </a:r>
          </a:p>
        </p:txBody>
      </p:sp>
      <p:sp>
        <p:nvSpPr>
          <p:cNvPr id="3" name="Content Placeholder 2">
            <a:extLst>
              <a:ext uri="{FF2B5EF4-FFF2-40B4-BE49-F238E27FC236}">
                <a16:creationId xmlns:a16="http://schemas.microsoft.com/office/drawing/2014/main" id="{800305DA-9E03-4D68-8DDC-0108B056BB8F}"/>
              </a:ext>
            </a:extLst>
          </p:cNvPr>
          <p:cNvSpPr>
            <a:spLocks noGrp="1"/>
          </p:cNvSpPr>
          <p:nvPr>
            <p:ph idx="1"/>
          </p:nvPr>
        </p:nvSpPr>
        <p:spPr>
          <a:xfrm>
            <a:off x="838200" y="1343817"/>
            <a:ext cx="10515600" cy="5381447"/>
          </a:xfrm>
        </p:spPr>
        <p:txBody>
          <a:bodyPr>
            <a:normAutofit fontScale="92500" lnSpcReduction="10000"/>
          </a:bodyPr>
          <a:lstStyle/>
          <a:p>
            <a:pPr lvl="0"/>
            <a:r>
              <a:rPr lang="en-US" sz="1600" dirty="0"/>
              <a:t>Mid-session, the construction industry coalition managed to secure sponsorship from Senator Romine (Farmington) to offer an alternative to the dissolution of Prevailing Wage</a:t>
            </a:r>
            <a:endParaRPr lang="en-US" sz="1200" dirty="0"/>
          </a:p>
          <a:p>
            <a:pPr lvl="0"/>
            <a:r>
              <a:rPr lang="en-US" sz="1600" dirty="0"/>
              <a:t>The coalition appointed a Steering Committee comprised of:</a:t>
            </a:r>
            <a:endParaRPr lang="en-US" sz="1200" dirty="0"/>
          </a:p>
          <a:p>
            <a:pPr lvl="1"/>
            <a:r>
              <a:rPr lang="en-US" sz="1400" b="1" dirty="0"/>
              <a:t>Terry Briggs</a:t>
            </a:r>
            <a:r>
              <a:rPr lang="en-US" sz="1400" dirty="0"/>
              <a:t> 	SITE Improvement Association</a:t>
            </a:r>
            <a:endParaRPr lang="en-US" sz="1000" dirty="0"/>
          </a:p>
          <a:p>
            <a:pPr lvl="1"/>
            <a:r>
              <a:rPr lang="en-US" sz="1400" b="1" dirty="0"/>
              <a:t>Tim Green</a:t>
            </a:r>
            <a:r>
              <a:rPr lang="en-US" sz="1400" dirty="0"/>
              <a:t> 	Former Senator and Lobbyist</a:t>
            </a:r>
            <a:endParaRPr lang="en-US" sz="1000" dirty="0"/>
          </a:p>
          <a:p>
            <a:pPr lvl="1"/>
            <a:r>
              <a:rPr lang="en-US" sz="1400" b="1" dirty="0"/>
              <a:t>Doug Martin</a:t>
            </a:r>
            <a:r>
              <a:rPr lang="en-US" sz="1400" dirty="0"/>
              <a:t> 	St. Louis Chapter, NECA</a:t>
            </a:r>
            <a:endParaRPr lang="en-US" sz="1000" dirty="0"/>
          </a:p>
          <a:p>
            <a:pPr lvl="1"/>
            <a:r>
              <a:rPr lang="en-US" sz="1400" b="1" dirty="0"/>
              <a:t>Len </a:t>
            </a:r>
            <a:r>
              <a:rPr lang="en-US" sz="1400" b="1" dirty="0" err="1"/>
              <a:t>Toenjes</a:t>
            </a:r>
            <a:r>
              <a:rPr lang="en-US" sz="1400" dirty="0"/>
              <a:t> 	AGC of Missouri</a:t>
            </a:r>
            <a:endParaRPr lang="en-US" sz="1000" dirty="0"/>
          </a:p>
          <a:p>
            <a:pPr lvl="1"/>
            <a:r>
              <a:rPr lang="en-US" sz="1400" b="1" dirty="0"/>
              <a:t>Tim </a:t>
            </a:r>
            <a:r>
              <a:rPr lang="en-US" sz="1400" b="1" dirty="0" err="1"/>
              <a:t>Wies</a:t>
            </a:r>
            <a:r>
              <a:rPr lang="en-US" sz="1400" dirty="0"/>
              <a:t>	TJ </a:t>
            </a:r>
            <a:r>
              <a:rPr lang="en-US" sz="1400" dirty="0" err="1"/>
              <a:t>Wies</a:t>
            </a:r>
            <a:r>
              <a:rPr lang="en-US" sz="1400" dirty="0"/>
              <a:t> Contracting</a:t>
            </a:r>
            <a:endParaRPr lang="en-US" sz="1000" dirty="0"/>
          </a:p>
          <a:p>
            <a:pPr lvl="0"/>
            <a:r>
              <a:rPr lang="en-US" sz="1600" dirty="0"/>
              <a:t>One day before the end of the legislative session, the Missouri Senate, by a vote of 22 to 9, passed the industry compromise legislation we will review today.  The next day, with only hours of the session remaining, the Missouri House of Representatives passed, by a vote of 97 to 50, the Prevailing Wage Reform Bill, which was subsequently signed by Governor Parson very recently.  The new Prevailing Wage Law becomes effective August 28, 2018.  </a:t>
            </a:r>
            <a:endParaRPr lang="en-US" sz="1200" dirty="0"/>
          </a:p>
          <a:p>
            <a:pPr lvl="0"/>
            <a:r>
              <a:rPr lang="en-US" sz="1600" dirty="0"/>
              <a:t>Most of us who worked to negotiate a compromise to preserve the essence of Missouri’s Prevailing Wage Law believe that without our industry’s coordinated effort to craft a reform compromise, the Prevailing Wage statute would have been repealed in its entirety.  This compromise has provisions that none of us like, but it is vastly better than losing Prevailing Wage completely. </a:t>
            </a:r>
            <a:endParaRPr lang="en-US" sz="1200" dirty="0"/>
          </a:p>
          <a:p>
            <a:pPr lvl="0"/>
            <a:r>
              <a:rPr lang="en-US" sz="1600" dirty="0"/>
              <a:t>The best evidence of that prediction is that three Midwestern States recently repealed their Prevailing Wage Laws:</a:t>
            </a:r>
            <a:endParaRPr lang="en-US" sz="1200" dirty="0"/>
          </a:p>
          <a:p>
            <a:pPr lvl="1"/>
            <a:r>
              <a:rPr lang="en-US" sz="1400" dirty="0"/>
              <a:t>Indiana – 2015</a:t>
            </a:r>
            <a:endParaRPr lang="en-US" sz="1100" dirty="0"/>
          </a:p>
          <a:p>
            <a:pPr lvl="1"/>
            <a:r>
              <a:rPr lang="en-US" sz="1400" dirty="0"/>
              <a:t>Wisconsin – 2017</a:t>
            </a:r>
            <a:endParaRPr lang="en-US" sz="1100" dirty="0"/>
          </a:p>
          <a:p>
            <a:pPr lvl="1"/>
            <a:r>
              <a:rPr lang="en-US" sz="1400" dirty="0"/>
              <a:t>Michigan - 2018</a:t>
            </a:r>
            <a:endParaRPr lang="en-US" sz="1200" dirty="0"/>
          </a:p>
          <a:p>
            <a:pPr lvl="0"/>
            <a:r>
              <a:rPr lang="en-US" sz="1600" dirty="0"/>
              <a:t>We believe the compromise legislation could not have been achieved without the hard work and cooperation of all the members of the coalition.  The association and contractor efforts were supported and coordinated with our labor partners statewide throughout our 2-year negotiations.  </a:t>
            </a:r>
            <a:endParaRPr lang="en-US" sz="1200" dirty="0"/>
          </a:p>
        </p:txBody>
      </p:sp>
    </p:spTree>
    <p:extLst>
      <p:ext uri="{BB962C8B-B14F-4D97-AF65-F5344CB8AC3E}">
        <p14:creationId xmlns:p14="http://schemas.microsoft.com/office/powerpoint/2010/main" val="84284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1328-6921-4257-847C-F4F591EF6824}"/>
              </a:ext>
            </a:extLst>
          </p:cNvPr>
          <p:cNvSpPr>
            <a:spLocks noGrp="1"/>
          </p:cNvSpPr>
          <p:nvPr>
            <p:ph type="title"/>
          </p:nvPr>
        </p:nvSpPr>
        <p:spPr/>
        <p:txBody>
          <a:bodyPr/>
          <a:lstStyle/>
          <a:p>
            <a:r>
              <a:rPr lang="en-US" dirty="0"/>
              <a:t>What’s Changed in Prevailing Wage?</a:t>
            </a:r>
          </a:p>
        </p:txBody>
      </p:sp>
      <p:sp>
        <p:nvSpPr>
          <p:cNvPr id="3" name="Content Placeholder 2">
            <a:extLst>
              <a:ext uri="{FF2B5EF4-FFF2-40B4-BE49-F238E27FC236}">
                <a16:creationId xmlns:a16="http://schemas.microsoft.com/office/drawing/2014/main" id="{573B8953-E46F-491F-BBDD-BDC486B9D9DC}"/>
              </a:ext>
            </a:extLst>
          </p:cNvPr>
          <p:cNvSpPr>
            <a:spLocks noGrp="1"/>
          </p:cNvSpPr>
          <p:nvPr>
            <p:ph idx="1"/>
          </p:nvPr>
        </p:nvSpPr>
        <p:spPr/>
        <p:txBody>
          <a:bodyPr vert="horz" lIns="91440" tIns="45720" rIns="91440" bIns="45720" rtlCol="0" anchor="t">
            <a:normAutofit fontScale="77500" lnSpcReduction="20000"/>
          </a:bodyPr>
          <a:lstStyle/>
          <a:p>
            <a:r>
              <a:rPr lang="en-US" dirty="0"/>
              <a:t>HB1729 introduced multiple changes to existing prevailing wage law:</a:t>
            </a:r>
          </a:p>
          <a:p>
            <a:pPr lvl="1"/>
            <a:r>
              <a:rPr lang="en-US" dirty="0"/>
              <a:t>Minimum Hours Per County</a:t>
            </a:r>
          </a:p>
          <a:p>
            <a:pPr lvl="2"/>
            <a:r>
              <a:rPr lang="en-US" dirty="0"/>
              <a:t>Now: 1000 hour threshold per occupational title</a:t>
            </a:r>
          </a:p>
          <a:p>
            <a:pPr lvl="2"/>
            <a:r>
              <a:rPr lang="en-US" dirty="0"/>
              <a:t>Was: No minimum</a:t>
            </a:r>
          </a:p>
          <a:p>
            <a:pPr lvl="1"/>
            <a:r>
              <a:rPr lang="en-US" dirty="0"/>
              <a:t>Calculation of Prevailing Wage (hours exceed minimum)</a:t>
            </a:r>
          </a:p>
          <a:p>
            <a:pPr lvl="2"/>
            <a:r>
              <a:rPr lang="en-US" dirty="0"/>
              <a:t>Now: Weighted average of all hours reported in a county</a:t>
            </a:r>
          </a:p>
          <a:p>
            <a:pPr lvl="2"/>
            <a:r>
              <a:rPr lang="en-US" dirty="0"/>
              <a:t>Was: The most common (mode) wage reported in a county</a:t>
            </a:r>
            <a:endParaRPr lang="en-US" dirty="0">
              <a:highlight>
                <a:srgbClr val="FFFF00"/>
              </a:highlight>
              <a:cs typeface="Calibri"/>
            </a:endParaRPr>
          </a:p>
          <a:p>
            <a:pPr lvl="1"/>
            <a:r>
              <a:rPr lang="en-US" dirty="0"/>
              <a:t>Calculation of Prevailing Wage (hours do not exceed minimum/no hours reported)</a:t>
            </a:r>
          </a:p>
          <a:p>
            <a:pPr lvl="2"/>
            <a:r>
              <a:rPr lang="en-US" dirty="0"/>
              <a:t>Now: Construction minimum wage - 120% average hourly wage in county (per </a:t>
            </a:r>
            <a:r>
              <a:rPr lang="en-US" dirty="0">
                <a:hlinkClick r:id="rId2"/>
              </a:rPr>
              <a:t>MERIC</a:t>
            </a:r>
            <a:r>
              <a:rPr lang="en-US" dirty="0"/>
              <a:t>), as low as ~$12/</a:t>
            </a:r>
            <a:r>
              <a:rPr lang="en-US" dirty="0" err="1"/>
              <a:t>hr</a:t>
            </a:r>
            <a:endParaRPr lang="en-US" dirty="0"/>
          </a:p>
          <a:p>
            <a:pPr lvl="2"/>
            <a:r>
              <a:rPr lang="en-US" dirty="0"/>
              <a:t>Was: See flowchart on next page</a:t>
            </a:r>
          </a:p>
          <a:p>
            <a:pPr lvl="1"/>
            <a:r>
              <a:rPr lang="en-US" dirty="0"/>
              <a:t>Reduced Occupational Titles</a:t>
            </a:r>
          </a:p>
          <a:p>
            <a:pPr lvl="2"/>
            <a:r>
              <a:rPr lang="en-US" dirty="0"/>
              <a:t>Now: A total of 20 titles</a:t>
            </a:r>
            <a:endParaRPr lang="en-US" dirty="0">
              <a:cs typeface="Calibri"/>
            </a:endParaRPr>
          </a:p>
          <a:p>
            <a:pPr lvl="2"/>
            <a:r>
              <a:rPr lang="en-US" dirty="0"/>
              <a:t>Was: A total of 44 titles</a:t>
            </a:r>
            <a:endParaRPr lang="en-US" dirty="0">
              <a:cs typeface="Calibri"/>
            </a:endParaRPr>
          </a:p>
          <a:p>
            <a:pPr lvl="1"/>
            <a:r>
              <a:rPr lang="en-US" dirty="0"/>
              <a:t>Prevailing Wage Threshold</a:t>
            </a:r>
          </a:p>
          <a:p>
            <a:pPr lvl="2"/>
            <a:r>
              <a:rPr lang="en-US" dirty="0"/>
              <a:t>Now: $75,000 threshold for all contracts</a:t>
            </a:r>
          </a:p>
          <a:p>
            <a:pPr lvl="3"/>
            <a:r>
              <a:rPr lang="en-US" dirty="0"/>
              <a:t>Contract modifications exceeding threshold</a:t>
            </a:r>
          </a:p>
          <a:p>
            <a:pPr lvl="2"/>
            <a:r>
              <a:rPr lang="en-US" dirty="0"/>
              <a:t>Was: No threshold</a:t>
            </a:r>
            <a:r>
              <a:rPr lang="en-US" dirty="0">
                <a:cs typeface="Calibri"/>
              </a:rPr>
              <a:t>  - Prevailing Wage was applicable to every publicly funded construction project</a:t>
            </a:r>
          </a:p>
          <a:p>
            <a:pPr lvl="1"/>
            <a:r>
              <a:rPr lang="en-US" dirty="0"/>
              <a:t>Contractor Reporting</a:t>
            </a:r>
          </a:p>
          <a:p>
            <a:pPr lvl="2"/>
            <a:r>
              <a:rPr lang="en-US" dirty="0"/>
              <a:t>Now: </a:t>
            </a:r>
            <a:r>
              <a:rPr lang="en-US" b="1" dirty="0"/>
              <a:t>Only</a:t>
            </a:r>
            <a:r>
              <a:rPr lang="en-US" dirty="0"/>
              <a:t> contractors may report their wages/hours</a:t>
            </a:r>
          </a:p>
          <a:p>
            <a:pPr lvl="2"/>
            <a:r>
              <a:rPr lang="en-US" dirty="0"/>
              <a:t>Was: Union halls, associations, etc., could report hours on behalf on contractors</a:t>
            </a:r>
          </a:p>
        </p:txBody>
      </p:sp>
    </p:spTree>
    <p:extLst>
      <p:ext uri="{BB962C8B-B14F-4D97-AF65-F5344CB8AC3E}">
        <p14:creationId xmlns:p14="http://schemas.microsoft.com/office/powerpoint/2010/main" val="912878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233D0-6F2A-4FD0-9A62-DD1A12E11013}"/>
              </a:ext>
            </a:extLst>
          </p:cNvPr>
          <p:cNvSpPr>
            <a:spLocks noGrp="1"/>
          </p:cNvSpPr>
          <p:nvPr>
            <p:ph type="title"/>
          </p:nvPr>
        </p:nvSpPr>
        <p:spPr/>
        <p:txBody>
          <a:bodyPr/>
          <a:lstStyle/>
          <a:p>
            <a:r>
              <a:rPr lang="en-US" dirty="0"/>
              <a:t>Previous Prevailing Wage Flowchart</a:t>
            </a:r>
          </a:p>
        </p:txBody>
      </p:sp>
      <p:graphicFrame>
        <p:nvGraphicFramePr>
          <p:cNvPr id="4" name="Content Placeholder 3">
            <a:extLst>
              <a:ext uri="{FF2B5EF4-FFF2-40B4-BE49-F238E27FC236}">
                <a16:creationId xmlns:a16="http://schemas.microsoft.com/office/drawing/2014/main" id="{5E55AD35-DBE1-4D79-B05E-64E6064270E2}"/>
              </a:ext>
            </a:extLst>
          </p:cNvPr>
          <p:cNvGraphicFramePr>
            <a:graphicFrameLocks noGrp="1"/>
          </p:cNvGraphicFramePr>
          <p:nvPr>
            <p:ph idx="1"/>
            <p:extLst>
              <p:ext uri="{D42A27DB-BD31-4B8C-83A1-F6EECF244321}">
                <p14:modId xmlns:p14="http://schemas.microsoft.com/office/powerpoint/2010/main" val="23413212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FB79C551-ABE6-4A9B-BC62-107C0A04EA64}"/>
              </a:ext>
            </a:extLst>
          </p:cNvPr>
          <p:cNvSpPr txBox="1"/>
          <p:nvPr/>
        </p:nvSpPr>
        <p:spPr>
          <a:xfrm>
            <a:off x="587141" y="3802263"/>
            <a:ext cx="2727221" cy="1477328"/>
          </a:xfrm>
          <a:prstGeom prst="rect">
            <a:avLst/>
          </a:prstGeom>
          <a:noFill/>
        </p:spPr>
        <p:txBody>
          <a:bodyPr wrap="square" rtlCol="0">
            <a:spAutoFit/>
          </a:bodyPr>
          <a:lstStyle/>
          <a:p>
            <a:r>
              <a:rPr lang="en-US" b="1" dirty="0"/>
              <a:t>Most important takeaway </a:t>
            </a:r>
            <a:r>
              <a:rPr lang="en-US" dirty="0"/>
              <a:t>Previous process had many “catches” to maintain prevailing wage in the event of absent reporting</a:t>
            </a:r>
          </a:p>
        </p:txBody>
      </p:sp>
      <p:sp>
        <p:nvSpPr>
          <p:cNvPr id="6" name="Rectangle: Rounded Corners 5">
            <a:extLst>
              <a:ext uri="{FF2B5EF4-FFF2-40B4-BE49-F238E27FC236}">
                <a16:creationId xmlns:a16="http://schemas.microsoft.com/office/drawing/2014/main" id="{E5B9A55B-367E-4841-B564-81C30BED646D}"/>
              </a:ext>
            </a:extLst>
          </p:cNvPr>
          <p:cNvSpPr/>
          <p:nvPr/>
        </p:nvSpPr>
        <p:spPr>
          <a:xfrm>
            <a:off x="3400148" y="2689933"/>
            <a:ext cx="4873840" cy="3701989"/>
          </a:xfrm>
          <a:prstGeom prst="roundRect">
            <a:avLst>
              <a:gd name="adj" fmla="val 9664"/>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8817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Content Placeholder 19">
            <a:extLst>
              <a:ext uri="{FF2B5EF4-FFF2-40B4-BE49-F238E27FC236}">
                <a16:creationId xmlns:a16="http://schemas.microsoft.com/office/drawing/2014/main" id="{A9147655-E94B-49A5-8F48-654CC7FE9071}"/>
              </a:ext>
            </a:extLst>
          </p:cNvPr>
          <p:cNvPicPr>
            <a:picLocks noGrp="1" noChangeAspect="1"/>
          </p:cNvPicPr>
          <p:nvPr>
            <p:ph idx="1"/>
          </p:nvPr>
        </p:nvPicPr>
        <p:blipFill>
          <a:blip r:embed="rId2"/>
          <a:stretch>
            <a:fillRect/>
          </a:stretch>
        </p:blipFill>
        <p:spPr>
          <a:xfrm>
            <a:off x="1860445" y="1343025"/>
            <a:ext cx="8471109" cy="5013325"/>
          </a:xfrm>
          <a:prstGeom prst="rect">
            <a:avLst/>
          </a:prstGeom>
        </p:spPr>
      </p:pic>
      <p:sp>
        <p:nvSpPr>
          <p:cNvPr id="2" name="Title 1">
            <a:extLst>
              <a:ext uri="{FF2B5EF4-FFF2-40B4-BE49-F238E27FC236}">
                <a16:creationId xmlns:a16="http://schemas.microsoft.com/office/drawing/2014/main" id="{5172F3BE-AA7C-4765-9927-E88809F4A86E}"/>
              </a:ext>
            </a:extLst>
          </p:cNvPr>
          <p:cNvSpPr>
            <a:spLocks noGrp="1"/>
          </p:cNvSpPr>
          <p:nvPr>
            <p:ph type="title"/>
          </p:nvPr>
        </p:nvSpPr>
        <p:spPr/>
        <p:txBody>
          <a:bodyPr/>
          <a:lstStyle/>
          <a:p>
            <a:r>
              <a:rPr lang="en-US" dirty="0"/>
              <a:t>New Occupational Title Grouping</a:t>
            </a:r>
          </a:p>
        </p:txBody>
      </p:sp>
    </p:spTree>
    <p:extLst>
      <p:ext uri="{BB962C8B-B14F-4D97-AF65-F5344CB8AC3E}">
        <p14:creationId xmlns:p14="http://schemas.microsoft.com/office/powerpoint/2010/main" val="666538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p:txBody>
          <a:bodyPr/>
          <a:lstStyle/>
          <a:p>
            <a:r>
              <a:rPr lang="en-US" dirty="0"/>
              <a:t>Why Is This Important? - An Example</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a:xfrm>
            <a:off x="838200" y="1343818"/>
            <a:ext cx="10837244" cy="5012532"/>
          </a:xfrm>
        </p:spPr>
        <p:txBody>
          <a:bodyPr>
            <a:normAutofit fontScale="92500" lnSpcReduction="10000"/>
          </a:bodyPr>
          <a:lstStyle/>
          <a:p>
            <a:r>
              <a:rPr lang="en-US" dirty="0"/>
              <a:t>Assume a county with 1000 hours worked in 2018 (</a:t>
            </a:r>
            <a:r>
              <a:rPr lang="en-US" b="1" dirty="0"/>
              <a:t>for one occupational title</a:t>
            </a:r>
            <a:r>
              <a:rPr lang="en-US" dirty="0"/>
              <a:t>)</a:t>
            </a:r>
          </a:p>
          <a:p>
            <a:pPr lvl="1"/>
            <a:r>
              <a:rPr lang="en-US" dirty="0"/>
              <a:t>Case 1</a:t>
            </a:r>
          </a:p>
          <a:p>
            <a:pPr lvl="2"/>
            <a:r>
              <a:rPr lang="en-US" dirty="0"/>
              <a:t>Contractor A: 	750 </a:t>
            </a:r>
            <a:r>
              <a:rPr lang="en-US" dirty="0" err="1"/>
              <a:t>hrs</a:t>
            </a:r>
            <a:r>
              <a:rPr lang="en-US" dirty="0"/>
              <a:t> @ $20/</a:t>
            </a:r>
            <a:r>
              <a:rPr lang="en-US" dirty="0" err="1"/>
              <a:t>hr</a:t>
            </a:r>
            <a:endParaRPr lang="en-US" dirty="0"/>
          </a:p>
          <a:p>
            <a:pPr lvl="2"/>
            <a:r>
              <a:rPr lang="en-US" dirty="0"/>
              <a:t>Contractor B:	250 </a:t>
            </a:r>
            <a:r>
              <a:rPr lang="en-US" dirty="0" err="1"/>
              <a:t>hrs</a:t>
            </a:r>
            <a:r>
              <a:rPr lang="en-US" dirty="0"/>
              <a:t> @ $30/</a:t>
            </a:r>
            <a:r>
              <a:rPr lang="en-US" dirty="0" err="1"/>
              <a:t>hr</a:t>
            </a:r>
            <a:endParaRPr lang="en-US" dirty="0"/>
          </a:p>
          <a:p>
            <a:pPr lvl="2"/>
            <a:r>
              <a:rPr lang="en-US" dirty="0"/>
              <a:t>“Prevailing” wage = ((750 </a:t>
            </a:r>
            <a:r>
              <a:rPr lang="en-US" dirty="0" err="1"/>
              <a:t>hrs</a:t>
            </a:r>
            <a:r>
              <a:rPr lang="en-US" dirty="0"/>
              <a:t> x $20/</a:t>
            </a:r>
            <a:r>
              <a:rPr lang="en-US" dirty="0" err="1"/>
              <a:t>hr</a:t>
            </a:r>
            <a:r>
              <a:rPr lang="en-US" dirty="0"/>
              <a:t>) + (250 </a:t>
            </a:r>
            <a:r>
              <a:rPr lang="en-US" dirty="0" err="1"/>
              <a:t>hrs</a:t>
            </a:r>
            <a:r>
              <a:rPr lang="en-US" dirty="0"/>
              <a:t> x $30/</a:t>
            </a:r>
            <a:r>
              <a:rPr lang="en-US" dirty="0" err="1"/>
              <a:t>hr</a:t>
            </a:r>
            <a:r>
              <a:rPr lang="en-US" dirty="0"/>
              <a:t>)) / 1000 </a:t>
            </a:r>
            <a:r>
              <a:rPr lang="en-US" dirty="0" err="1"/>
              <a:t>hrs</a:t>
            </a:r>
            <a:r>
              <a:rPr lang="en-US" dirty="0"/>
              <a:t> = $22.50/</a:t>
            </a:r>
            <a:r>
              <a:rPr lang="en-US" dirty="0" err="1"/>
              <a:t>hr</a:t>
            </a:r>
            <a:endParaRPr lang="en-US" dirty="0"/>
          </a:p>
          <a:p>
            <a:pPr lvl="1"/>
            <a:r>
              <a:rPr lang="en-US" dirty="0"/>
              <a:t>Case 2</a:t>
            </a:r>
          </a:p>
          <a:p>
            <a:pPr lvl="2"/>
            <a:r>
              <a:rPr lang="en-US" dirty="0"/>
              <a:t>Contractor A: 	500 </a:t>
            </a:r>
            <a:r>
              <a:rPr lang="en-US" dirty="0" err="1"/>
              <a:t>hrs</a:t>
            </a:r>
            <a:r>
              <a:rPr lang="en-US" dirty="0"/>
              <a:t> @ $20/</a:t>
            </a:r>
            <a:r>
              <a:rPr lang="en-US" dirty="0" err="1"/>
              <a:t>hr</a:t>
            </a:r>
            <a:endParaRPr lang="en-US" dirty="0"/>
          </a:p>
          <a:p>
            <a:pPr lvl="2"/>
            <a:r>
              <a:rPr lang="en-US" dirty="0"/>
              <a:t>Contractor B:	500 </a:t>
            </a:r>
            <a:r>
              <a:rPr lang="en-US" dirty="0" err="1"/>
              <a:t>hrs</a:t>
            </a:r>
            <a:r>
              <a:rPr lang="en-US" dirty="0"/>
              <a:t> @ $30/</a:t>
            </a:r>
            <a:r>
              <a:rPr lang="en-US" dirty="0" err="1"/>
              <a:t>hr</a:t>
            </a:r>
            <a:endParaRPr lang="en-US" dirty="0"/>
          </a:p>
          <a:p>
            <a:pPr lvl="2"/>
            <a:r>
              <a:rPr lang="en-US" dirty="0"/>
              <a:t>“Prevailing” wage = ((500 </a:t>
            </a:r>
            <a:r>
              <a:rPr lang="en-US" dirty="0" err="1"/>
              <a:t>hrs</a:t>
            </a:r>
            <a:r>
              <a:rPr lang="en-US" dirty="0"/>
              <a:t> x $20/</a:t>
            </a:r>
            <a:r>
              <a:rPr lang="en-US" dirty="0" err="1"/>
              <a:t>hr</a:t>
            </a:r>
            <a:r>
              <a:rPr lang="en-US" dirty="0"/>
              <a:t>) + (500 </a:t>
            </a:r>
            <a:r>
              <a:rPr lang="en-US" dirty="0" err="1"/>
              <a:t>hrs</a:t>
            </a:r>
            <a:r>
              <a:rPr lang="en-US" dirty="0"/>
              <a:t> x $30/</a:t>
            </a:r>
            <a:r>
              <a:rPr lang="en-US" dirty="0" err="1"/>
              <a:t>hr</a:t>
            </a:r>
            <a:r>
              <a:rPr lang="en-US" dirty="0"/>
              <a:t>)) / 1000 </a:t>
            </a:r>
            <a:r>
              <a:rPr lang="en-US" dirty="0" err="1"/>
              <a:t>hrs</a:t>
            </a:r>
            <a:r>
              <a:rPr lang="en-US" dirty="0"/>
              <a:t> = $25/</a:t>
            </a:r>
            <a:r>
              <a:rPr lang="en-US" dirty="0" err="1"/>
              <a:t>hr</a:t>
            </a:r>
            <a:endParaRPr lang="en-US" dirty="0"/>
          </a:p>
          <a:p>
            <a:pPr lvl="1"/>
            <a:r>
              <a:rPr lang="en-US" dirty="0"/>
              <a:t>Case 3</a:t>
            </a:r>
          </a:p>
          <a:p>
            <a:pPr lvl="2"/>
            <a:r>
              <a:rPr lang="en-US" dirty="0"/>
              <a:t>Contractor A: 	250 </a:t>
            </a:r>
            <a:r>
              <a:rPr lang="en-US" dirty="0" err="1"/>
              <a:t>hrs</a:t>
            </a:r>
            <a:r>
              <a:rPr lang="en-US" dirty="0"/>
              <a:t> @ $20/</a:t>
            </a:r>
            <a:r>
              <a:rPr lang="en-US" dirty="0" err="1"/>
              <a:t>hr</a:t>
            </a:r>
            <a:endParaRPr lang="en-US" dirty="0"/>
          </a:p>
          <a:p>
            <a:pPr lvl="2"/>
            <a:r>
              <a:rPr lang="en-US" dirty="0"/>
              <a:t>Contractor B:	750 </a:t>
            </a:r>
            <a:r>
              <a:rPr lang="en-US" dirty="0" err="1"/>
              <a:t>hrs</a:t>
            </a:r>
            <a:r>
              <a:rPr lang="en-US" dirty="0"/>
              <a:t> @ $30/</a:t>
            </a:r>
            <a:r>
              <a:rPr lang="en-US" dirty="0" err="1"/>
              <a:t>hr</a:t>
            </a:r>
            <a:endParaRPr lang="en-US" dirty="0"/>
          </a:p>
          <a:p>
            <a:pPr lvl="2"/>
            <a:r>
              <a:rPr lang="en-US" dirty="0"/>
              <a:t>“Prevailing” wage = ((250 </a:t>
            </a:r>
            <a:r>
              <a:rPr lang="en-US" dirty="0" err="1"/>
              <a:t>hrs</a:t>
            </a:r>
            <a:r>
              <a:rPr lang="en-US" dirty="0"/>
              <a:t> x $20/</a:t>
            </a:r>
            <a:r>
              <a:rPr lang="en-US" dirty="0" err="1"/>
              <a:t>hr</a:t>
            </a:r>
            <a:r>
              <a:rPr lang="en-US" dirty="0"/>
              <a:t>) + (750 </a:t>
            </a:r>
            <a:r>
              <a:rPr lang="en-US" dirty="0" err="1"/>
              <a:t>hrs</a:t>
            </a:r>
            <a:r>
              <a:rPr lang="en-US" dirty="0"/>
              <a:t> x $30/</a:t>
            </a:r>
            <a:r>
              <a:rPr lang="en-US" dirty="0" err="1"/>
              <a:t>hr</a:t>
            </a:r>
            <a:r>
              <a:rPr lang="en-US" dirty="0"/>
              <a:t>)) / 1000 </a:t>
            </a:r>
            <a:r>
              <a:rPr lang="en-US" dirty="0" err="1"/>
              <a:t>hrs</a:t>
            </a:r>
            <a:r>
              <a:rPr lang="en-US" dirty="0"/>
              <a:t> = </a:t>
            </a:r>
            <a:r>
              <a:rPr lang="en-US"/>
              <a:t>$27.50/</a:t>
            </a:r>
            <a:r>
              <a:rPr lang="en-US" dirty="0" err="1"/>
              <a:t>hr</a:t>
            </a:r>
            <a:endParaRPr lang="en-US" dirty="0"/>
          </a:p>
          <a:p>
            <a:r>
              <a:rPr lang="en-US" dirty="0"/>
              <a:t>Assume a county with &lt;1000 hours worked in 2018</a:t>
            </a:r>
          </a:p>
          <a:p>
            <a:pPr lvl="1"/>
            <a:r>
              <a:rPr lang="en-US" dirty="0"/>
              <a:t>“Prevailing” wage = 120% average hourly wage in county (per </a:t>
            </a:r>
            <a:r>
              <a:rPr lang="en-US" dirty="0">
                <a:hlinkClick r:id="rId2"/>
              </a:rPr>
              <a:t>MERIC</a:t>
            </a:r>
            <a:r>
              <a:rPr lang="en-US" dirty="0"/>
              <a:t>), as low as ~$12/</a:t>
            </a:r>
            <a:r>
              <a:rPr lang="en-US" dirty="0" err="1"/>
              <a:t>hr</a:t>
            </a:r>
            <a:endParaRPr lang="en-US" dirty="0"/>
          </a:p>
        </p:txBody>
      </p:sp>
    </p:spTree>
    <p:extLst>
      <p:ext uri="{BB962C8B-B14F-4D97-AF65-F5344CB8AC3E}">
        <p14:creationId xmlns:p14="http://schemas.microsoft.com/office/powerpoint/2010/main" val="2154543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2788</TotalTime>
  <Words>1331</Words>
  <Application>Microsoft Office PowerPoint</Application>
  <PresentationFormat>Widescreen</PresentationFormat>
  <Paragraphs>255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2018 Changes in Prevailing Wage</vt:lpstr>
      <vt:lpstr>Industry Defense of Prevailing Wage</vt:lpstr>
      <vt:lpstr>2017-2018 Challenge to Prevailing Wage</vt:lpstr>
      <vt:lpstr>Two Legislative Challenges</vt:lpstr>
      <vt:lpstr>Legislative Resolution</vt:lpstr>
      <vt:lpstr>What’s Changed in Prevailing Wage?</vt:lpstr>
      <vt:lpstr>Previous Prevailing Wage Flowchart</vt:lpstr>
      <vt:lpstr>New Occupational Title Grouping</vt:lpstr>
      <vt:lpstr>Why Is This Important? - An Example</vt:lpstr>
      <vt:lpstr>Detailed Prevailing Wage Calculation - Now</vt:lpstr>
      <vt:lpstr>Detailed Prevailing Wage Calculation - Was</vt:lpstr>
      <vt:lpstr>Construction Minimum Wage by County</vt:lpstr>
      <vt:lpstr>Construction Minimum Wage by County</vt:lpstr>
      <vt:lpstr>Detailed Wage Comparison</vt:lpstr>
      <vt:lpstr>How Does the Threshold Apply? - Example</vt:lpstr>
      <vt:lpstr>Reporting</vt:lpstr>
      <vt:lpstr>Reporting (Form LS-04-AI)</vt:lpstr>
      <vt:lpstr>Reporting (Form LS-04-AI)</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Changes to Missouri Prevailing Wage</dc:title>
  <dc:creator>Xavier Gassier</dc:creator>
  <cp:lastModifiedBy>Noah Goldkamp</cp:lastModifiedBy>
  <cp:revision>3</cp:revision>
  <dcterms:modified xsi:type="dcterms:W3CDTF">2018-11-20T13:42:54Z</dcterms:modified>
</cp:coreProperties>
</file>