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2" r:id="rId6"/>
    <p:sldId id="271" r:id="rId7"/>
    <p:sldId id="273" r:id="rId8"/>
    <p:sldId id="270" r:id="rId9"/>
    <p:sldId id="263" r:id="rId10"/>
    <p:sldId id="285" r:id="rId11"/>
    <p:sldId id="264" r:id="rId12"/>
    <p:sldId id="265" r:id="rId13"/>
    <p:sldId id="269" r:id="rId14"/>
    <p:sldId id="274" r:id="rId15"/>
    <p:sldId id="275" r:id="rId16"/>
    <p:sldId id="276" r:id="rId17"/>
    <p:sldId id="277" r:id="rId18"/>
    <p:sldId id="278" r:id="rId19"/>
    <p:sldId id="279" r:id="rId20"/>
    <p:sldId id="280" r:id="rId21"/>
    <p:sldId id="281" r:id="rId22"/>
    <p:sldId id="282" r:id="rId23"/>
    <p:sldId id="283" r:id="rId24"/>
    <p:sldId id="294" r:id="rId25"/>
    <p:sldId id="284" r:id="rId26"/>
    <p:sldId id="291" r:id="rId27"/>
    <p:sldId id="287" r:id="rId2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lind Raymond" initials="RR" lastIdx="3" clrIdx="0">
    <p:extLst>
      <p:ext uri="{19B8F6BF-5375-455C-9EA6-DF929625EA0E}">
        <p15:presenceInfo xmlns:p15="http://schemas.microsoft.com/office/powerpoint/2012/main" userId="S-1-12-1-1479944424-1100641088-3018306186-4199616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78929" autoAdjust="0"/>
  </p:normalViewPr>
  <p:slideViewPr>
    <p:cSldViewPr snapToGrid="0">
      <p:cViewPr varScale="1">
        <p:scale>
          <a:sx n="65" d="100"/>
          <a:sy n="65" d="100"/>
        </p:scale>
        <p:origin x="1128"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F6E703B7-BCEA-47C0-995F-40FFC79FC6F8}" type="datetimeFigureOut">
              <a:rPr lang="en-US" smtClean="0"/>
              <a:pPr/>
              <a:t>10/8/2018</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39F74D60-7B9B-443E-9041-59D2DCEFFF24}" type="slidenum">
              <a:rPr lang="en-US" smtClean="0"/>
              <a:pPr/>
              <a:t>‹#›</a:t>
            </a:fld>
            <a:endParaRPr lang="en-US"/>
          </a:p>
        </p:txBody>
      </p:sp>
    </p:spTree>
    <p:extLst>
      <p:ext uri="{BB962C8B-B14F-4D97-AF65-F5344CB8AC3E}">
        <p14:creationId xmlns:p14="http://schemas.microsoft.com/office/powerpoint/2010/main" val="28339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a:t>
            </a:r>
            <a:r>
              <a:rPr lang="en-US" baseline="0" dirty="0"/>
              <a:t> been</a:t>
            </a:r>
            <a:r>
              <a:rPr lang="en-US" dirty="0"/>
              <a:t> the SMACNA</a:t>
            </a:r>
            <a:r>
              <a:rPr lang="en-US" baseline="0" dirty="0"/>
              <a:t> board liaison to St. Louis for the last two years and appreciate the opportunity to visit you again.  I want to thank Noah for having the interest in making sure that all of his contractors understand the resources available to them thru SMACNA’s website.</a:t>
            </a:r>
          </a:p>
          <a:p>
            <a:endParaRPr lang="en-US" baseline="0" dirty="0"/>
          </a:p>
          <a:p>
            <a:r>
              <a:rPr lang="en-US" baseline="0" dirty="0"/>
              <a:t>I am always energized after coming to St. Louis to talk with contractors or read about what the chapter and local are doing to expand their market.  Your contractors are passionate about their businesses.  I don’t’ think there’s another area in the country that has an approach to capturing residential work like St. Louis.  The recent article in </a:t>
            </a:r>
            <a:r>
              <a:rPr lang="en-US" baseline="0" dirty="0" err="1"/>
              <a:t>SMACNews</a:t>
            </a:r>
            <a:r>
              <a:rPr lang="en-US" baseline="0" dirty="0"/>
              <a:t> about Architectural Sheet Metal Systems making their own ACM and MCM panels shows that St. Louis contractors are willing to make the necessary investment to expand their capabilities and  increase business.</a:t>
            </a:r>
          </a:p>
          <a:p>
            <a:endParaRPr lang="en-US" baseline="0" dirty="0"/>
          </a:p>
          <a:p>
            <a:r>
              <a:rPr lang="en-US" baseline="0" dirty="0"/>
              <a:t>I don’t want to underplay my abilities but I am contractor like you.  I may not be able to answer all of the questions that you may have but will jot them down and get back to Noah with answers so that he may disseminate them as needed.  </a:t>
            </a:r>
          </a:p>
          <a:p>
            <a:endParaRPr lang="en-US" baseline="0"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a:t>
            </a:fld>
            <a:endParaRPr lang="en-US"/>
          </a:p>
        </p:txBody>
      </p:sp>
    </p:spTree>
    <p:extLst>
      <p:ext uri="{BB962C8B-B14F-4D97-AF65-F5344CB8AC3E}">
        <p14:creationId xmlns:p14="http://schemas.microsoft.com/office/powerpoint/2010/main" val="49509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notes on this page indicate various ways to navigate the library.  </a:t>
            </a:r>
            <a:r>
              <a:rPr lang="en-US" dirty="0"/>
              <a:t>[Point out title search and content search boxes. Show where to click to get the table of contents.]</a:t>
            </a:r>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10</a:t>
            </a:fld>
            <a:endParaRPr lang="en-US"/>
          </a:p>
        </p:txBody>
      </p:sp>
    </p:spTree>
    <p:extLst>
      <p:ext uri="{BB962C8B-B14F-4D97-AF65-F5344CB8AC3E}">
        <p14:creationId xmlns:p14="http://schemas.microsoft.com/office/powerpoint/2010/main" val="374632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search engine is very strong and fast. Members can print the entire standard, as well as sections to insert into a document. </a:t>
            </a:r>
          </a:p>
        </p:txBody>
      </p:sp>
      <p:sp>
        <p:nvSpPr>
          <p:cNvPr id="4" name="Slide Number Placeholder 3"/>
          <p:cNvSpPr>
            <a:spLocks noGrp="1"/>
          </p:cNvSpPr>
          <p:nvPr>
            <p:ph type="sldNum" sz="quarter" idx="10"/>
          </p:nvPr>
        </p:nvSpPr>
        <p:spPr/>
        <p:txBody>
          <a:bodyPr/>
          <a:lstStyle/>
          <a:p>
            <a:fld id="{39F74D60-7B9B-443E-9041-59D2DCEFFF24}" type="slidenum">
              <a:rPr lang="en-US" smtClean="0"/>
              <a:pPr/>
              <a:t>11</a:t>
            </a:fld>
            <a:endParaRPr lang="en-US"/>
          </a:p>
        </p:txBody>
      </p:sp>
    </p:spTree>
    <p:extLst>
      <p:ext uri="{BB962C8B-B14F-4D97-AF65-F5344CB8AC3E}">
        <p14:creationId xmlns:p14="http://schemas.microsoft.com/office/powerpoint/2010/main" val="404599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shows the expanded</a:t>
            </a:r>
            <a:r>
              <a:rPr lang="en-US" baseline="0" dirty="0"/>
              <a:t> view of the Architectural Manual.  </a:t>
            </a:r>
            <a:r>
              <a:rPr lang="en-US" dirty="0"/>
              <a:t>[Point out the features: Search content, chapter subsection, expand subsections, search keyword in the table of content.]</a:t>
            </a:r>
          </a:p>
        </p:txBody>
      </p:sp>
      <p:sp>
        <p:nvSpPr>
          <p:cNvPr id="4" name="Slide Number Placeholder 3"/>
          <p:cNvSpPr>
            <a:spLocks noGrp="1"/>
          </p:cNvSpPr>
          <p:nvPr>
            <p:ph type="sldNum" sz="quarter" idx="10"/>
          </p:nvPr>
        </p:nvSpPr>
        <p:spPr/>
        <p:txBody>
          <a:bodyPr/>
          <a:lstStyle/>
          <a:p>
            <a:fld id="{39F74D60-7B9B-443E-9041-59D2DCEFFF24}" type="slidenum">
              <a:rPr lang="en-US" smtClean="0"/>
              <a:pPr/>
              <a:t>12</a:t>
            </a:fld>
            <a:endParaRPr lang="en-US"/>
          </a:p>
        </p:txBody>
      </p:sp>
    </p:spTree>
    <p:extLst>
      <p:ext uri="{BB962C8B-B14F-4D97-AF65-F5344CB8AC3E}">
        <p14:creationId xmlns:p14="http://schemas.microsoft.com/office/powerpoint/2010/main" val="231507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page of the Architectural Sheet Metal Manual. See the page thumbnails on the left. Navigate through the book using the icons at the top right</a:t>
            </a:r>
            <a:r>
              <a:rPr lang="en-US" baseline="0" dirty="0"/>
              <a:t> including p</a:t>
            </a:r>
            <a:r>
              <a:rPr lang="en-US" dirty="0"/>
              <a:t>rinting or</a:t>
            </a:r>
            <a:r>
              <a:rPr lang="en-US" baseline="0" dirty="0"/>
              <a:t> </a:t>
            </a:r>
            <a:r>
              <a:rPr lang="en-US" dirty="0"/>
              <a:t> saving as a PDF. And add </a:t>
            </a:r>
            <a:r>
              <a:rPr lang="en-US" dirty="0" err="1"/>
              <a:t>eNotes</a:t>
            </a:r>
            <a:r>
              <a:rPr lang="en-US" dirty="0"/>
              <a:t>.</a:t>
            </a:r>
          </a:p>
        </p:txBody>
      </p:sp>
      <p:sp>
        <p:nvSpPr>
          <p:cNvPr id="4" name="Slide Number Placeholder 3"/>
          <p:cNvSpPr>
            <a:spLocks noGrp="1"/>
          </p:cNvSpPr>
          <p:nvPr>
            <p:ph type="sldNum" sz="quarter" idx="10"/>
          </p:nvPr>
        </p:nvSpPr>
        <p:spPr/>
        <p:txBody>
          <a:bodyPr/>
          <a:lstStyle/>
          <a:p>
            <a:fld id="{39F74D60-7B9B-443E-9041-59D2DCEFFF24}" type="slidenum">
              <a:rPr lang="en-US" smtClean="0"/>
              <a:pPr/>
              <a:t>13</a:t>
            </a:fld>
            <a:endParaRPr lang="en-US"/>
          </a:p>
        </p:txBody>
      </p:sp>
    </p:spTree>
    <p:extLst>
      <p:ext uri="{BB962C8B-B14F-4D97-AF65-F5344CB8AC3E}">
        <p14:creationId xmlns:p14="http://schemas.microsoft.com/office/powerpoint/2010/main" val="259360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shows the</a:t>
            </a:r>
            <a:r>
              <a:rPr lang="en-US" baseline="0" dirty="0"/>
              <a:t> results of a search where any reference to ‘duct’ within any standard containing the work ‘architectural’ is found. </a:t>
            </a:r>
            <a:r>
              <a:rPr lang="en-US" dirty="0"/>
              <a:t>[Point out where the search arrows are located.]</a:t>
            </a:r>
          </a:p>
        </p:txBody>
      </p:sp>
      <p:sp>
        <p:nvSpPr>
          <p:cNvPr id="4" name="Slide Number Placeholder 3"/>
          <p:cNvSpPr>
            <a:spLocks noGrp="1"/>
          </p:cNvSpPr>
          <p:nvPr>
            <p:ph type="sldNum" sz="quarter" idx="10"/>
          </p:nvPr>
        </p:nvSpPr>
        <p:spPr/>
        <p:txBody>
          <a:bodyPr/>
          <a:lstStyle/>
          <a:p>
            <a:fld id="{39F74D60-7B9B-443E-9041-59D2DCEFFF24}" type="slidenum">
              <a:rPr lang="en-US" smtClean="0"/>
              <a:pPr/>
              <a:t>14</a:t>
            </a:fld>
            <a:endParaRPr lang="en-US"/>
          </a:p>
        </p:txBody>
      </p:sp>
    </p:spTree>
    <p:extLst>
      <p:ext uri="{BB962C8B-B14F-4D97-AF65-F5344CB8AC3E}">
        <p14:creationId xmlns:p14="http://schemas.microsoft.com/office/powerpoint/2010/main" val="100439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here are search results for the word “duct” in the Architectural Sheet Metal Manual.  It is highlighted in yellow. The thumbnail gives you a preview of the page. Click on the thumbnail to access that page.</a:t>
            </a:r>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15</a:t>
            </a:fld>
            <a:endParaRPr lang="en-US"/>
          </a:p>
        </p:txBody>
      </p:sp>
    </p:spTree>
    <p:extLst>
      <p:ext uri="{BB962C8B-B14F-4D97-AF65-F5344CB8AC3E}">
        <p14:creationId xmlns:p14="http://schemas.microsoft.com/office/powerpoint/2010/main" val="156901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notes section at the right of the screen.  Clicking on the ‘add notes’ icon pops</a:t>
            </a:r>
            <a:r>
              <a:rPr lang="en-US" baseline="0" dirty="0"/>
              <a:t> up the box in the center of the screen. </a:t>
            </a:r>
            <a:r>
              <a:rPr lang="en-US" dirty="0"/>
              <a:t>You can add a note that will be seen by the entire company or add a note that will be seen only by you.</a:t>
            </a:r>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16</a:t>
            </a:fld>
            <a:endParaRPr lang="en-US"/>
          </a:p>
        </p:txBody>
      </p:sp>
    </p:spTree>
    <p:extLst>
      <p:ext uri="{BB962C8B-B14F-4D97-AF65-F5344CB8AC3E}">
        <p14:creationId xmlns:p14="http://schemas.microsoft.com/office/powerpoint/2010/main" val="2852304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company’s primary contact for SMACNA can purchase additional seats. You might want to buy more seats for some of the more popular books.  (go</a:t>
            </a:r>
            <a:r>
              <a:rPr lang="en-US" baseline="0" dirty="0"/>
              <a:t> to next page)  Note that the additional seats allow more than one person to view the same title at one time.  Otherwise, each person from your office has free access to all of the technical standards.</a:t>
            </a:r>
          </a:p>
          <a:p>
            <a:endParaRPr lang="en-US" baseline="0" dirty="0"/>
          </a:p>
          <a:p>
            <a:r>
              <a:rPr lang="en-US" baseline="0" dirty="0"/>
              <a:t>I do have the current lists of List Prices and Discounted Prices with me. For instance, the HVAC Duct Construction Standards lists for $164.67. The annual subscription fee would be $24.70. I will give Noah a the price list after the presentation for those that are interested.</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17</a:t>
            </a:fld>
            <a:endParaRPr lang="en-US"/>
          </a:p>
        </p:txBody>
      </p:sp>
    </p:spTree>
    <p:extLst>
      <p:ext uri="{BB962C8B-B14F-4D97-AF65-F5344CB8AC3E}">
        <p14:creationId xmlns:p14="http://schemas.microsoft.com/office/powerpoint/2010/main" val="274944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the store, there are several ways you can get more information.  This is also</a:t>
            </a:r>
            <a:r>
              <a:rPr lang="en-US" baseline="0" dirty="0"/>
              <a:t> how you can go about adding seats.  It is also possible to add seats by going thru </a:t>
            </a:r>
            <a:r>
              <a:rPr lang="en-US" baseline="0" dirty="0" err="1"/>
              <a:t>MadCad</a:t>
            </a:r>
            <a:r>
              <a:rPr lang="en-US" baseline="0" dirty="0"/>
              <a:t> but I would suggest working thru SMACNA since they are so good at taking care of the contractors.</a:t>
            </a:r>
          </a:p>
          <a:p>
            <a:endParaRPr lang="en-US" baseline="0" dirty="0"/>
          </a:p>
          <a:p>
            <a:r>
              <a:rPr lang="en-US" baseline="0" dirty="0"/>
              <a:t>I also want to mention that specific technical questions can be fielded by SMACNA’s Technical Department by email or phone.  The people in the department do  a wonderful job about answering technical inquiries.</a:t>
            </a:r>
            <a:endParaRPr lang="en-US" dirty="0"/>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18</a:t>
            </a:fld>
            <a:endParaRPr lang="en-US"/>
          </a:p>
        </p:txBody>
      </p:sp>
    </p:spTree>
    <p:extLst>
      <p:ext uri="{BB962C8B-B14F-4D97-AF65-F5344CB8AC3E}">
        <p14:creationId xmlns:p14="http://schemas.microsoft.com/office/powerpoint/2010/main" val="131220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addition to these two books, the Contractors Operations Manual covers information technology, materials and inventory, personnel policies, and job costing.  Note that all of these are FREE to</a:t>
            </a:r>
            <a:r>
              <a:rPr lang="en-US" baseline="0" dirty="0"/>
              <a:t> view or print to SMACNA contractors thru Business Management section of the website.</a:t>
            </a:r>
          </a:p>
          <a:p>
            <a:endParaRPr lang="en-US" baseline="0" dirty="0"/>
          </a:p>
          <a:p>
            <a:r>
              <a:rPr lang="en-US" baseline="0" dirty="0"/>
              <a:t>I printed the Burden manual to read on my flight and can leave it with Noah for anyone that would like it.</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19</a:t>
            </a:fld>
            <a:endParaRPr lang="en-US"/>
          </a:p>
        </p:txBody>
      </p:sp>
    </p:spTree>
    <p:extLst>
      <p:ext uri="{BB962C8B-B14F-4D97-AF65-F5344CB8AC3E}">
        <p14:creationId xmlns:p14="http://schemas.microsoft.com/office/powerpoint/2010/main" val="332987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been asked to give you an introductory tour of SMACNA’s cloud-based Subscription </a:t>
            </a:r>
            <a:r>
              <a:rPr lang="en-US" dirty="0" err="1"/>
              <a:t>eLibrary</a:t>
            </a:r>
            <a:r>
              <a:rPr lang="en-US" dirty="0"/>
              <a:t>.  It is one of our benefits of being SMACNA members.  How many of you have logged in to your library? As a SMACNA member, you and your employees have one free subscription to all 37 SMACNA Technical Standards and nearly 200 architectural CAD drawings. Your subscription entitles one person to view one book at a time. You may view multiple books at the same time, but two people cannot work in the same book simultaneously. You may purchase additional annual subscription seats at a substantial member discount. There are also quantity discounts</a:t>
            </a:r>
            <a:r>
              <a:rPr lang="en-US" baseline="0" dirty="0"/>
              <a:t> available.</a:t>
            </a:r>
            <a:endParaRPr lang="en-US" dirty="0"/>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2</a:t>
            </a:fld>
            <a:endParaRPr lang="en-US"/>
          </a:p>
        </p:txBody>
      </p:sp>
    </p:spTree>
    <p:extLst>
      <p:ext uri="{BB962C8B-B14F-4D97-AF65-F5344CB8AC3E}">
        <p14:creationId xmlns:p14="http://schemas.microsoft.com/office/powerpoint/2010/main" val="197060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free white papers are available to members on the SMACNA website. Topics include: Virtual Design. Customer Service. Off-Site Construction  </a:t>
            </a:r>
          </a:p>
        </p:txBody>
      </p:sp>
      <p:sp>
        <p:nvSpPr>
          <p:cNvPr id="4" name="Slide Number Placeholder 3"/>
          <p:cNvSpPr>
            <a:spLocks noGrp="1"/>
          </p:cNvSpPr>
          <p:nvPr>
            <p:ph type="sldNum" sz="quarter" idx="10"/>
          </p:nvPr>
        </p:nvSpPr>
        <p:spPr/>
        <p:txBody>
          <a:bodyPr/>
          <a:lstStyle/>
          <a:p>
            <a:fld id="{39F74D60-7B9B-443E-9041-59D2DCEFFF24}" type="slidenum">
              <a:rPr lang="en-US" smtClean="0"/>
              <a:pPr/>
              <a:t>20</a:t>
            </a:fld>
            <a:endParaRPr lang="en-US"/>
          </a:p>
        </p:txBody>
      </p:sp>
    </p:spTree>
    <p:extLst>
      <p:ext uri="{BB962C8B-B14F-4D97-AF65-F5344CB8AC3E}">
        <p14:creationId xmlns:p14="http://schemas.microsoft.com/office/powerpoint/2010/main" val="378059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non-technical manual provides an overview of HVAC Systems used in residential, commercial, and institutional buildings. It has been updated and includes video learning modules throughout the document so users can click a link and view a video on specific topics. This is a great training</a:t>
            </a:r>
            <a:r>
              <a:rPr lang="en-US" sz="1200" b="0" i="0" kern="1200" baseline="0" dirty="0">
                <a:solidFill>
                  <a:schemeClr val="tx1"/>
                </a:solidFill>
                <a:effectLst/>
                <a:latin typeface="+mn-lt"/>
                <a:ea typeface="+mn-ea"/>
                <a:cs typeface="+mn-cs"/>
              </a:rPr>
              <a:t> tool for new hires and for support staff.</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21</a:t>
            </a:fld>
            <a:endParaRPr lang="en-US"/>
          </a:p>
        </p:txBody>
      </p:sp>
    </p:spTree>
    <p:extLst>
      <p:ext uri="{BB962C8B-B14F-4D97-AF65-F5344CB8AC3E}">
        <p14:creationId xmlns:p14="http://schemas.microsoft.com/office/powerpoint/2010/main" val="166554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HVAC Duct Construction App has been updated for iOS compatibility. Search for “SMACNA HVAC DCS” on Google Play and on the App Store. the  </a:t>
            </a:r>
            <a:r>
              <a:rPr lang="en-US" dirty="0" err="1"/>
              <a:t>The</a:t>
            </a:r>
            <a:r>
              <a:rPr lang="en-US" dirty="0"/>
              <a:t> Downspout App is SMACNA’s newest app and is proving quite popular. Both the downspout and DCS apps free to members and are on the SMACNA website. </a:t>
            </a:r>
          </a:p>
          <a:p>
            <a:endParaRPr lang="en-US" dirty="0"/>
          </a:p>
          <a:p>
            <a:r>
              <a:rPr lang="en-US" dirty="0"/>
              <a:t>Not listed her</a:t>
            </a:r>
            <a:r>
              <a:rPr lang="en-US" baseline="0" dirty="0"/>
              <a:t>e are the Duct Air Leakage app and </a:t>
            </a:r>
            <a:r>
              <a:rPr lang="en-US" sz="1200" kern="1200" baseline="0" dirty="0">
                <a:solidFill>
                  <a:schemeClr val="tx1"/>
                </a:solidFill>
                <a:latin typeface="+mn-lt"/>
                <a:ea typeface="+mn-ea"/>
                <a:cs typeface="+mn-cs"/>
              </a:rPr>
              <a:t>the SMACNA’s Round Industrial Duct Construction App  which are also available.</a:t>
            </a:r>
          </a:p>
        </p:txBody>
      </p:sp>
      <p:sp>
        <p:nvSpPr>
          <p:cNvPr id="4" name="Slide Number Placeholder 3"/>
          <p:cNvSpPr>
            <a:spLocks noGrp="1"/>
          </p:cNvSpPr>
          <p:nvPr>
            <p:ph type="sldNum" sz="quarter" idx="10"/>
          </p:nvPr>
        </p:nvSpPr>
        <p:spPr/>
        <p:txBody>
          <a:bodyPr/>
          <a:lstStyle/>
          <a:p>
            <a:fld id="{39F74D60-7B9B-443E-9041-59D2DCEFFF24}" type="slidenum">
              <a:rPr lang="en-US" smtClean="0"/>
              <a:pPr/>
              <a:t>22</a:t>
            </a:fld>
            <a:endParaRPr lang="en-US"/>
          </a:p>
        </p:txBody>
      </p:sp>
    </p:spTree>
    <p:extLst>
      <p:ext uri="{BB962C8B-B14F-4D97-AF65-F5344CB8AC3E}">
        <p14:creationId xmlns:p14="http://schemas.microsoft.com/office/powerpoint/2010/main" val="194981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Horizons is a group that funds</a:t>
            </a:r>
            <a:r>
              <a:rPr lang="en-US" baseline="0" dirty="0"/>
              <a:t> specific business management topics. They already have published nearly 40 papers that are available for purchase.  They can be seen at newhorizonsfoundation.org.  I have a list of their papers that I can give to Noah for those that are interested in learning more.</a:t>
            </a:r>
            <a:endParaRPr lang="en-US" dirty="0"/>
          </a:p>
          <a:p>
            <a:endParaRPr lang="en-US" dirty="0"/>
          </a:p>
          <a:p>
            <a:r>
              <a:rPr lang="en-US" dirty="0"/>
              <a:t>These are the projects the New Horizons Foundation is looking at for 2019.  </a:t>
            </a:r>
          </a:p>
          <a:p>
            <a:endParaRPr lang="en-US" dirty="0"/>
          </a:p>
          <a:p>
            <a:r>
              <a:rPr lang="en-US" dirty="0"/>
              <a:t>New Horizons Foundations</a:t>
            </a:r>
            <a:r>
              <a:rPr lang="en-US" baseline="0" dirty="0"/>
              <a:t> is working on compiling their papers in a form to make them more easily accessible. There is a program at this year’s convention covering that topic.</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23</a:t>
            </a:fld>
            <a:endParaRPr lang="en-US"/>
          </a:p>
        </p:txBody>
      </p:sp>
    </p:spTree>
    <p:extLst>
      <p:ext uri="{BB962C8B-B14F-4D97-AF65-F5344CB8AC3E}">
        <p14:creationId xmlns:p14="http://schemas.microsoft.com/office/powerpoint/2010/main" val="156802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number of industry specific papers available on site as well as access</a:t>
            </a:r>
            <a:r>
              <a:rPr lang="en-US" baseline="0" dirty="0"/>
              <a:t> to some of SMACNA’s past webinars.</a:t>
            </a:r>
          </a:p>
          <a:p>
            <a:endParaRPr lang="en-US" baseline="0" dirty="0"/>
          </a:p>
          <a:p>
            <a:r>
              <a:rPr lang="en-US" baseline="0" dirty="0"/>
              <a:t>I encourage you to sign up for access to the </a:t>
            </a:r>
            <a:r>
              <a:rPr lang="en-US" baseline="0" dirty="0" err="1"/>
              <a:t>eLibrary</a:t>
            </a:r>
            <a:r>
              <a:rPr lang="en-US" baseline="0" dirty="0"/>
              <a:t> and also spend some time at SMACNA’s site to review the other educational resources that SMACNA made available to their contractors.</a:t>
            </a:r>
          </a:p>
          <a:p>
            <a:endParaRPr lang="en-US" baseline="0" dirty="0"/>
          </a:p>
          <a:p>
            <a:r>
              <a:rPr lang="en-US" baseline="0" dirty="0"/>
              <a:t>I know this is a lot to absorb in a short time.  Do you have any questions?</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24</a:t>
            </a:fld>
            <a:endParaRPr lang="en-US"/>
          </a:p>
        </p:txBody>
      </p:sp>
    </p:spTree>
    <p:extLst>
      <p:ext uri="{BB962C8B-B14F-4D97-AF65-F5344CB8AC3E}">
        <p14:creationId xmlns:p14="http://schemas.microsoft.com/office/powerpoint/2010/main" val="141957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access your library through the SMACNA home page –www.smacna.org– Access it on you computer, phone, or tablet. It has a powerful search engine</a:t>
            </a:r>
            <a:r>
              <a:rPr lang="en-US" baseline="0" dirty="0"/>
              <a:t> and allows for</a:t>
            </a:r>
            <a:r>
              <a:rPr lang="en-US" dirty="0"/>
              <a:t> member printing</a:t>
            </a:r>
            <a:r>
              <a:rPr lang="en-US" baseline="0" dirty="0"/>
              <a:t> as well as </a:t>
            </a:r>
            <a:r>
              <a:rPr lang="en-US" dirty="0"/>
              <a:t>copying and pasting privileges. And  it has 24/7 access.  I’ll touch on the E-notes ability in a</a:t>
            </a:r>
            <a:r>
              <a:rPr lang="en-US" baseline="0" dirty="0"/>
              <a:t> moment. </a:t>
            </a:r>
            <a:endParaRPr lang="en-US" dirty="0"/>
          </a:p>
          <a:p>
            <a:endParaRPr lang="en-US" dirty="0"/>
          </a:p>
        </p:txBody>
      </p:sp>
      <p:sp>
        <p:nvSpPr>
          <p:cNvPr id="4" name="Slide Number Placeholder 3"/>
          <p:cNvSpPr>
            <a:spLocks noGrp="1"/>
          </p:cNvSpPr>
          <p:nvPr>
            <p:ph type="sldNum" sz="quarter" idx="5"/>
          </p:nvPr>
        </p:nvSpPr>
        <p:spPr/>
        <p:txBody>
          <a:bodyPr/>
          <a:lstStyle/>
          <a:p>
            <a:fld id="{39F74D60-7B9B-443E-9041-59D2DCEFFF24}" type="slidenum">
              <a:rPr lang="en-US" smtClean="0"/>
              <a:pPr/>
              <a:t>3</a:t>
            </a:fld>
            <a:endParaRPr lang="en-US"/>
          </a:p>
        </p:txBody>
      </p:sp>
    </p:spTree>
    <p:extLst>
      <p:ext uri="{BB962C8B-B14F-4D97-AF65-F5344CB8AC3E}">
        <p14:creationId xmlns:p14="http://schemas.microsoft.com/office/powerpoint/2010/main" val="51263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on the SMACNA home page. [Note the red Subscriptions box on the screen.}</a:t>
            </a:r>
          </a:p>
        </p:txBody>
      </p:sp>
      <p:sp>
        <p:nvSpPr>
          <p:cNvPr id="4" name="Slide Number Placeholder 3"/>
          <p:cNvSpPr>
            <a:spLocks noGrp="1"/>
          </p:cNvSpPr>
          <p:nvPr>
            <p:ph type="sldNum" sz="quarter" idx="5"/>
          </p:nvPr>
        </p:nvSpPr>
        <p:spPr/>
        <p:txBody>
          <a:bodyPr/>
          <a:lstStyle/>
          <a:p>
            <a:fld id="{39F74D60-7B9B-443E-9041-59D2DCEFFF24}" type="slidenum">
              <a:rPr lang="en-US" smtClean="0"/>
              <a:pPr/>
              <a:t>4</a:t>
            </a:fld>
            <a:endParaRPr lang="en-US"/>
          </a:p>
        </p:txBody>
      </p:sp>
    </p:spTree>
    <p:extLst>
      <p:ext uri="{BB962C8B-B14F-4D97-AF65-F5344CB8AC3E}">
        <p14:creationId xmlns:p14="http://schemas.microsoft.com/office/powerpoint/2010/main" val="27674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with your email address and SMACNA password.</a:t>
            </a:r>
          </a:p>
        </p:txBody>
      </p:sp>
      <p:sp>
        <p:nvSpPr>
          <p:cNvPr id="4" name="Slide Number Placeholder 3"/>
          <p:cNvSpPr>
            <a:spLocks noGrp="1"/>
          </p:cNvSpPr>
          <p:nvPr>
            <p:ph type="sldNum" sz="quarter" idx="5"/>
          </p:nvPr>
        </p:nvSpPr>
        <p:spPr/>
        <p:txBody>
          <a:bodyPr/>
          <a:lstStyle/>
          <a:p>
            <a:fld id="{39F74D60-7B9B-443E-9041-59D2DCEFFF24}" type="slidenum">
              <a:rPr lang="en-US" smtClean="0"/>
              <a:pPr/>
              <a:t>5</a:t>
            </a:fld>
            <a:endParaRPr lang="en-US"/>
          </a:p>
        </p:txBody>
      </p:sp>
    </p:spTree>
    <p:extLst>
      <p:ext uri="{BB962C8B-B14F-4D97-AF65-F5344CB8AC3E}">
        <p14:creationId xmlns:p14="http://schemas.microsoft.com/office/powerpoint/2010/main" val="41728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Forgot your password? Email membership@smacna.org. Use the same address to get credentials for your employees.  Sarah</a:t>
            </a:r>
            <a:r>
              <a:rPr lang="en-US" baseline="0" dirty="0"/>
              <a:t> </a:t>
            </a:r>
            <a:r>
              <a:rPr lang="en-US" baseline="0" dirty="0" err="1"/>
              <a:t>Mauck</a:t>
            </a:r>
            <a:r>
              <a:rPr lang="en-US" baseline="0" dirty="0"/>
              <a:t> at SMACNA is extremely helpful and responsive in getting people set up to use the </a:t>
            </a:r>
            <a:r>
              <a:rPr lang="en-US" baseline="0" dirty="0" err="1"/>
              <a:t>eLibrary</a:t>
            </a:r>
            <a:r>
              <a:rPr lang="en-US" baseline="0" dirty="0"/>
              <a:t> as well as answer questions.</a:t>
            </a:r>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6</a:t>
            </a:fld>
            <a:endParaRPr lang="en-US"/>
          </a:p>
        </p:txBody>
      </p:sp>
    </p:spTree>
    <p:extLst>
      <p:ext uri="{BB962C8B-B14F-4D97-AF65-F5344CB8AC3E}">
        <p14:creationId xmlns:p14="http://schemas.microsoft.com/office/powerpoint/2010/main" val="201367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logged in, you’ll see this landing page. Note the red box that says eLibrary. Click on it and it will take you to your library.</a:t>
            </a:r>
          </a:p>
        </p:txBody>
      </p:sp>
      <p:sp>
        <p:nvSpPr>
          <p:cNvPr id="4" name="Slide Number Placeholder 3"/>
          <p:cNvSpPr>
            <a:spLocks noGrp="1"/>
          </p:cNvSpPr>
          <p:nvPr>
            <p:ph type="sldNum" sz="quarter" idx="5"/>
          </p:nvPr>
        </p:nvSpPr>
        <p:spPr/>
        <p:txBody>
          <a:bodyPr/>
          <a:lstStyle/>
          <a:p>
            <a:fld id="{39F74D60-7B9B-443E-9041-59D2DCEFFF24}" type="slidenum">
              <a:rPr lang="en-US" smtClean="0"/>
              <a:pPr/>
              <a:t>7</a:t>
            </a:fld>
            <a:endParaRPr lang="en-US"/>
          </a:p>
        </p:txBody>
      </p:sp>
    </p:spTree>
    <p:extLst>
      <p:ext uri="{BB962C8B-B14F-4D97-AF65-F5344CB8AC3E}">
        <p14:creationId xmlns:p14="http://schemas.microsoft.com/office/powerpoint/2010/main" val="249080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your list of titles. Note the green checks to the right. They indicate the titles to</a:t>
            </a:r>
            <a:r>
              <a:rPr lang="en-US" baseline="0" dirty="0"/>
              <a:t> which </a:t>
            </a:r>
            <a:r>
              <a:rPr lang="en-US" dirty="0"/>
              <a:t>you have access. </a:t>
            </a:r>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8</a:t>
            </a:fld>
            <a:endParaRPr lang="en-US"/>
          </a:p>
        </p:txBody>
      </p:sp>
    </p:spTree>
    <p:extLst>
      <p:ext uri="{BB962C8B-B14F-4D97-AF65-F5344CB8AC3E}">
        <p14:creationId xmlns:p14="http://schemas.microsoft.com/office/powerpoint/2010/main" val="145341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any book title and you’ll be able to access the table of contents, navigate to a chapter inside the book, search inside the book, or search within multiple titles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F74D60-7B9B-443E-9041-59D2DCEFFF24}" type="slidenum">
              <a:rPr lang="en-US" smtClean="0"/>
              <a:pPr/>
              <a:t>9</a:t>
            </a:fld>
            <a:endParaRPr lang="en-US"/>
          </a:p>
        </p:txBody>
      </p:sp>
    </p:spTree>
    <p:extLst>
      <p:ext uri="{BB962C8B-B14F-4D97-AF65-F5344CB8AC3E}">
        <p14:creationId xmlns:p14="http://schemas.microsoft.com/office/powerpoint/2010/main" val="947351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13511D-FA78-4542-8C4E-C9B867E77D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2"/>
            <a:ext cx="8875059" cy="6858000"/>
          </a:xfrm>
          <a:prstGeom prst="rect">
            <a:avLst/>
          </a:prstGeom>
        </p:spPr>
      </p:pic>
      <p:sp>
        <p:nvSpPr>
          <p:cNvPr id="2" name="Title 1">
            <a:extLst>
              <a:ext uri="{FF2B5EF4-FFF2-40B4-BE49-F238E27FC236}">
                <a16:creationId xmlns:a16="http://schemas.microsoft.com/office/drawing/2014/main" id="{74DA1D77-B5A4-41BD-82D9-DF4124674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3B534-8882-4D42-8836-CB7C2D2BE0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C1CBAC-EE7E-4FF7-9FCE-CFA559E8D419}"/>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B9B6C968-2D3B-4F79-93CB-3D6893C60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C4431-9BDA-45FC-8DDC-69A52ABA96A6}"/>
              </a:ext>
            </a:extLst>
          </p:cNvPr>
          <p:cNvSpPr>
            <a:spLocks noGrp="1"/>
          </p:cNvSpPr>
          <p:nvPr>
            <p:ph type="sldNum" sz="quarter" idx="12"/>
          </p:nvPr>
        </p:nvSpPr>
        <p:spPr/>
        <p:txBody>
          <a:bodyPr/>
          <a:lstStyle/>
          <a:p>
            <a:fld id="{4EAAA6CB-7951-4C8A-90CD-9BAEFD8A4E97}" type="slidenum">
              <a:rPr lang="en-US" smtClean="0"/>
              <a:pPr/>
              <a:t>‹#›</a:t>
            </a:fld>
            <a:endParaRPr lang="en-US"/>
          </a:p>
        </p:txBody>
      </p:sp>
      <p:sp>
        <p:nvSpPr>
          <p:cNvPr id="11" name="Oval 10">
            <a:extLst>
              <a:ext uri="{FF2B5EF4-FFF2-40B4-BE49-F238E27FC236}">
                <a16:creationId xmlns:a16="http://schemas.microsoft.com/office/drawing/2014/main" id="{2D4AE53B-16AA-4F79-8B6F-D8F84B46D8F9}"/>
              </a:ext>
            </a:extLst>
          </p:cNvPr>
          <p:cNvSpPr>
            <a:spLocks noChangeArrowheads="1"/>
          </p:cNvSpPr>
          <p:nvPr userDrawn="1"/>
        </p:nvSpPr>
        <p:spPr bwMode="auto">
          <a:xfrm>
            <a:off x="74030" y="41857"/>
            <a:ext cx="2833557" cy="1527521"/>
          </a:xfrm>
          <a:prstGeom prst="ellipse">
            <a:avLst/>
          </a:prstGeom>
          <a:solidFill>
            <a:schemeClr val="bg1"/>
          </a:solidFill>
          <a:ln w="9525" algn="ctr">
            <a:solidFill>
              <a:schemeClr val="bg1"/>
            </a:solidFill>
            <a:round/>
            <a:headEnd/>
            <a:tailEnd/>
          </a:ln>
        </p:spPr>
        <p:txBody>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a:p>
        </p:txBody>
      </p:sp>
      <p:pic>
        <p:nvPicPr>
          <p:cNvPr id="12" name="Picture 11">
            <a:extLst>
              <a:ext uri="{FF2B5EF4-FFF2-40B4-BE49-F238E27FC236}">
                <a16:creationId xmlns:a16="http://schemas.microsoft.com/office/drawing/2014/main" id="{6CEDF044-6A77-4F08-9CE7-F285A8990C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6061" y="126342"/>
            <a:ext cx="2644277" cy="149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27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DD42-8039-4662-8708-2CEE8725C1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264C7-B0A1-4841-BA68-BC17D8AE83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30625-F34C-4BBB-B747-5CE25CC446CE}"/>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3270F4B4-6023-4023-B165-F3F094C0D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CEFBE-5E95-474C-B5A2-5F347A9CC158}"/>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83097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C7097-2D07-4846-BD74-71D85287F4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F90400-0575-4510-BE06-F76E8CEF97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E3C27-F53A-4577-BFF9-0FE0A83732B6}"/>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C737DD7B-A8C3-40A3-A40F-62EB19B4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3AEDF-FA83-4422-BA03-32B98A8D2DE0}"/>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73803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50F5-C411-4469-B05D-12320FB29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DD60F-3496-44D5-B58A-F52CBB1097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39349-92B4-470F-B019-B05A69D4304A}"/>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A48CE30A-8712-4E2C-AB89-C6E65F408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A1FF5-F60A-45D3-AB7A-63DABED6E1B5}"/>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360130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9F15-37E2-492A-B1B4-DF335C020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18DCA8-16A0-4DB2-87F9-0C0B73EB9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4E3B67-1796-4784-BF7C-694F6986A9D3}"/>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0C2BC9FE-8D10-48D5-BC13-C7DCDC79A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9A8A0-EFF5-48B6-B07D-F9DE748EA6BF}"/>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127430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BE91-7C29-4D29-94B9-1D39802C9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794B1-C719-4CEC-987E-15CCFF78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9CA77F-EC1F-41F9-939D-DEC6FDD9F8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5D82E-ADAB-42D0-ABBD-FC80290E1BFF}"/>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6" name="Footer Placeholder 5">
            <a:extLst>
              <a:ext uri="{FF2B5EF4-FFF2-40B4-BE49-F238E27FC236}">
                <a16:creationId xmlns:a16="http://schemas.microsoft.com/office/drawing/2014/main" id="{B4698FC8-1DA5-428E-A77A-E0CD078AE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2167-995F-439A-BA35-FAEF5EF69B2D}"/>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42036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7AA2-BACA-4834-9C2D-8A58DD30F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08AA6F-E7D3-4042-8A12-38F9170E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F4C000-EE1A-4A64-ACCD-F9A46A7CE6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F5138E-493B-4074-B12E-ED37FBA07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87E430-2677-43DC-B964-074A6F4ABC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1615E4-56C1-4822-A0FF-5C5D1F5886E5}"/>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8" name="Footer Placeholder 7">
            <a:extLst>
              <a:ext uri="{FF2B5EF4-FFF2-40B4-BE49-F238E27FC236}">
                <a16:creationId xmlns:a16="http://schemas.microsoft.com/office/drawing/2014/main" id="{85659579-23F2-4E1E-8B50-02E69F19B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E9D793-DEB7-4984-BC27-DB58BA27217C}"/>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73656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307C-8708-4C98-921A-ADC5D7266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3CF9E-68C5-45F1-9971-813EBE0CFD5B}"/>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4" name="Footer Placeholder 3">
            <a:extLst>
              <a:ext uri="{FF2B5EF4-FFF2-40B4-BE49-F238E27FC236}">
                <a16:creationId xmlns:a16="http://schemas.microsoft.com/office/drawing/2014/main" id="{3FB630DB-CF9E-40E6-89DC-3B13A003C7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EDF0CF-80F1-433F-904E-CCC86FA8F3E7}"/>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0279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EBBA1-8DB2-4519-8E46-CF80C2AA2547}"/>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3" name="Footer Placeholder 2">
            <a:extLst>
              <a:ext uri="{FF2B5EF4-FFF2-40B4-BE49-F238E27FC236}">
                <a16:creationId xmlns:a16="http://schemas.microsoft.com/office/drawing/2014/main" id="{99BE0357-39E5-49A4-9EFC-FFB9364DA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232829-85D2-479F-B6E1-350420257693}"/>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276781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8A4B-F3F8-45C7-925B-72A683FBD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B478D-CFE8-4085-B5CD-1D1317CE5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EE6192-F17A-4387-9C55-B4EAD1A35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5955FB-5F14-4268-8BDD-2ECFE9F28C48}"/>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6" name="Footer Placeholder 5">
            <a:extLst>
              <a:ext uri="{FF2B5EF4-FFF2-40B4-BE49-F238E27FC236}">
                <a16:creationId xmlns:a16="http://schemas.microsoft.com/office/drawing/2014/main" id="{2D90F6A7-9298-4F32-B841-17A816AEF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705FA-4417-4E11-A706-5BDF9B430BE9}"/>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305384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560F-C965-4810-BE25-A41CD5DC6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B685DB-25C8-4678-B5C7-B3C712BA2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A3D0E4-D881-43BF-9A2F-E0E8197B7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29D7D-C09D-4040-BC91-D8D15B0A80AF}"/>
              </a:ext>
            </a:extLst>
          </p:cNvPr>
          <p:cNvSpPr>
            <a:spLocks noGrp="1"/>
          </p:cNvSpPr>
          <p:nvPr>
            <p:ph type="dt" sz="half" idx="10"/>
          </p:nvPr>
        </p:nvSpPr>
        <p:spPr/>
        <p:txBody>
          <a:bodyPr/>
          <a:lstStyle/>
          <a:p>
            <a:fld id="{431D63AB-6707-4F3B-AA4D-045E14C6A285}" type="datetimeFigureOut">
              <a:rPr lang="en-US" smtClean="0"/>
              <a:pPr/>
              <a:t>10/8/2018</a:t>
            </a:fld>
            <a:endParaRPr lang="en-US"/>
          </a:p>
        </p:txBody>
      </p:sp>
      <p:sp>
        <p:nvSpPr>
          <p:cNvPr id="6" name="Footer Placeholder 5">
            <a:extLst>
              <a:ext uri="{FF2B5EF4-FFF2-40B4-BE49-F238E27FC236}">
                <a16:creationId xmlns:a16="http://schemas.microsoft.com/office/drawing/2014/main" id="{52D02C35-B4CA-4DF4-A35D-98BE7E17C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F9940-D4AE-49CD-A470-3B44E08115EE}"/>
              </a:ext>
            </a:extLst>
          </p:cNvPr>
          <p:cNvSpPr>
            <a:spLocks noGrp="1"/>
          </p:cNvSpPr>
          <p:nvPr>
            <p:ph type="sldNum" sz="quarter" idx="12"/>
          </p:nvPr>
        </p:nvSpPr>
        <p:spPr/>
        <p:txBody>
          <a:bodyPr/>
          <a:lstStyle/>
          <a:p>
            <a:fld id="{4EAAA6CB-7951-4C8A-90CD-9BAEFD8A4E97}" type="slidenum">
              <a:rPr lang="en-US" smtClean="0"/>
              <a:pPr/>
              <a:t>‹#›</a:t>
            </a:fld>
            <a:endParaRPr lang="en-US"/>
          </a:p>
        </p:txBody>
      </p:sp>
    </p:spTree>
    <p:extLst>
      <p:ext uri="{BB962C8B-B14F-4D97-AF65-F5344CB8AC3E}">
        <p14:creationId xmlns:p14="http://schemas.microsoft.com/office/powerpoint/2010/main" val="313766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EBD65-BC37-4D90-9558-43AE4E1A9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9A8FDF-40DB-4A17-89F6-3D0B1061A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1500F-5D0D-40BC-BC7E-31415AC9C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D63AB-6707-4F3B-AA4D-045E14C6A285}" type="datetimeFigureOut">
              <a:rPr lang="en-US" smtClean="0"/>
              <a:pPr/>
              <a:t>10/8/2018</a:t>
            </a:fld>
            <a:endParaRPr lang="en-US"/>
          </a:p>
        </p:txBody>
      </p:sp>
      <p:sp>
        <p:nvSpPr>
          <p:cNvPr id="5" name="Footer Placeholder 4">
            <a:extLst>
              <a:ext uri="{FF2B5EF4-FFF2-40B4-BE49-F238E27FC236}">
                <a16:creationId xmlns:a16="http://schemas.microsoft.com/office/drawing/2014/main" id="{ADFA8B7D-172C-4435-9A3E-0FE7E0646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9BDCB6-863E-4363-B655-D8A55BE96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AA6CB-7951-4C8A-90CD-9BAEFD8A4E97}" type="slidenum">
              <a:rPr lang="en-US" smtClean="0"/>
              <a:pPr/>
              <a:t>‹#›</a:t>
            </a:fld>
            <a:endParaRPr lang="en-US"/>
          </a:p>
        </p:txBody>
      </p:sp>
    </p:spTree>
    <p:extLst>
      <p:ext uri="{BB962C8B-B14F-4D97-AF65-F5344CB8AC3E}">
        <p14:creationId xmlns:p14="http://schemas.microsoft.com/office/powerpoint/2010/main" val="70255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smacn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membership@smacna.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FBF8-E917-4F3A-A06C-77E0FBECC72A}"/>
              </a:ext>
            </a:extLst>
          </p:cNvPr>
          <p:cNvSpPr>
            <a:spLocks noGrp="1"/>
          </p:cNvSpPr>
          <p:nvPr>
            <p:ph type="ctrTitle"/>
          </p:nvPr>
        </p:nvSpPr>
        <p:spPr>
          <a:xfrm>
            <a:off x="2304176" y="426001"/>
            <a:ext cx="9144000" cy="2387600"/>
          </a:xfrm>
        </p:spPr>
        <p:txBody>
          <a:bodyPr/>
          <a:lstStyle/>
          <a:p>
            <a:r>
              <a:rPr lang="en-US" dirty="0"/>
              <a:t>SMACNA National Update</a:t>
            </a:r>
          </a:p>
        </p:txBody>
      </p:sp>
      <p:sp>
        <p:nvSpPr>
          <p:cNvPr id="3" name="Subtitle 2">
            <a:extLst>
              <a:ext uri="{FF2B5EF4-FFF2-40B4-BE49-F238E27FC236}">
                <a16:creationId xmlns:a16="http://schemas.microsoft.com/office/drawing/2014/main" id="{9357C6CC-EF14-4421-A638-9EE432E61D4E}"/>
              </a:ext>
            </a:extLst>
          </p:cNvPr>
          <p:cNvSpPr>
            <a:spLocks noGrp="1"/>
          </p:cNvSpPr>
          <p:nvPr>
            <p:ph type="subTitle" idx="1"/>
          </p:nvPr>
        </p:nvSpPr>
        <p:spPr>
          <a:xfrm>
            <a:off x="1524000" y="3177720"/>
            <a:ext cx="9314576" cy="2152810"/>
          </a:xfrm>
        </p:spPr>
        <p:txBody>
          <a:bodyPr>
            <a:noAutofit/>
          </a:bodyPr>
          <a:lstStyle/>
          <a:p>
            <a:r>
              <a:rPr lang="en-US" sz="2800" b="1" dirty="0"/>
              <a:t>Scott Vidimos</a:t>
            </a:r>
          </a:p>
          <a:p>
            <a:r>
              <a:rPr lang="en-US" sz="2800"/>
              <a:t>President</a:t>
            </a:r>
            <a:endParaRPr lang="en-US" sz="2800" dirty="0"/>
          </a:p>
          <a:p>
            <a:r>
              <a:rPr lang="en-US" sz="2800" dirty="0"/>
              <a:t>Vidimos Inc.</a:t>
            </a:r>
          </a:p>
          <a:p>
            <a:r>
              <a:rPr lang="en-US" sz="2800" dirty="0"/>
              <a:t>East Chicago, Indiana</a:t>
            </a:r>
          </a:p>
          <a:p>
            <a:endParaRPr lang="en-US" sz="1800" dirty="0"/>
          </a:p>
          <a:p>
            <a:endParaRPr lang="en-US" sz="1800" dirty="0"/>
          </a:p>
          <a:p>
            <a:endParaRPr lang="en-US" sz="1800" dirty="0"/>
          </a:p>
        </p:txBody>
      </p:sp>
    </p:spTree>
    <p:extLst>
      <p:ext uri="{BB962C8B-B14F-4D97-AF65-F5344CB8AC3E}">
        <p14:creationId xmlns:p14="http://schemas.microsoft.com/office/powerpoint/2010/main" val="251003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14" name="Picture 13" descr="SMACNA Subscriptions - Mozilla Firefox">
            <a:extLst>
              <a:ext uri="{FF2B5EF4-FFF2-40B4-BE49-F238E27FC236}">
                <a16:creationId xmlns:a16="http://schemas.microsoft.com/office/drawing/2014/main" id="{3ACCBD55-6BD0-4831-AE6D-3F0F31DBCB12}"/>
              </a:ext>
            </a:extLst>
          </p:cNvPr>
          <p:cNvPicPr>
            <a:picLocks noChangeAspect="1"/>
          </p:cNvPicPr>
          <p:nvPr/>
        </p:nvPicPr>
        <p:blipFill>
          <a:blip r:embed="rId3" cstate="print"/>
          <a:stretch>
            <a:fillRect/>
          </a:stretch>
        </p:blipFill>
        <p:spPr>
          <a:xfrm>
            <a:off x="4524462" y="1065120"/>
            <a:ext cx="7533367" cy="5618810"/>
          </a:xfrm>
          <a:prstGeom prst="rect">
            <a:avLst/>
          </a:prstGeom>
        </p:spPr>
      </p:pic>
      <p:cxnSp>
        <p:nvCxnSpPr>
          <p:cNvPr id="15" name="Straight Arrow Connector 14">
            <a:extLst>
              <a:ext uri="{FF2B5EF4-FFF2-40B4-BE49-F238E27FC236}">
                <a16:creationId xmlns:a16="http://schemas.microsoft.com/office/drawing/2014/main" id="{F2DF02C6-3041-4B7F-B14B-5C9C21466C21}"/>
              </a:ext>
            </a:extLst>
          </p:cNvPr>
          <p:cNvCxnSpPr>
            <a:cxnSpLocks/>
          </p:cNvCxnSpPr>
          <p:nvPr/>
        </p:nvCxnSpPr>
        <p:spPr>
          <a:xfrm flipV="1">
            <a:off x="5491584" y="1628882"/>
            <a:ext cx="730250" cy="482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45190FB-3FDF-40B8-BC0F-37D21A0B1522}"/>
              </a:ext>
            </a:extLst>
          </p:cNvPr>
          <p:cNvCxnSpPr>
            <a:cxnSpLocks/>
          </p:cNvCxnSpPr>
          <p:nvPr/>
        </p:nvCxnSpPr>
        <p:spPr>
          <a:xfrm flipH="1" flipV="1">
            <a:off x="3422708" y="1870182"/>
            <a:ext cx="793837" cy="3434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C757697-66CB-4F3D-B6B4-1A0CFA53C40B}"/>
              </a:ext>
            </a:extLst>
          </p:cNvPr>
          <p:cNvCxnSpPr>
            <a:cxnSpLocks/>
            <a:endCxn id="18" idx="1"/>
          </p:cNvCxnSpPr>
          <p:nvPr/>
        </p:nvCxnSpPr>
        <p:spPr>
          <a:xfrm>
            <a:off x="7138704" y="3668493"/>
            <a:ext cx="3062309" cy="384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69E3DDB-D99D-4DCA-B414-8490328A0BFA}"/>
              </a:ext>
            </a:extLst>
          </p:cNvPr>
          <p:cNvSpPr txBox="1"/>
          <p:nvPr/>
        </p:nvSpPr>
        <p:spPr>
          <a:xfrm>
            <a:off x="10201013" y="3699545"/>
            <a:ext cx="584058" cy="707886"/>
          </a:xfrm>
          <a:prstGeom prst="rect">
            <a:avLst/>
          </a:prstGeom>
          <a:noFill/>
        </p:spPr>
        <p:txBody>
          <a:bodyPr wrap="square" rtlCol="0">
            <a:spAutoFit/>
          </a:bodyPr>
          <a:lstStyle/>
          <a:p>
            <a:r>
              <a:rPr lang="en-US" sz="800" dirty="0"/>
              <a:t>Click any title to go to the</a:t>
            </a:r>
          </a:p>
          <a:p>
            <a:r>
              <a:rPr lang="en-US" sz="800" dirty="0"/>
              <a:t>Table of Contents</a:t>
            </a:r>
          </a:p>
        </p:txBody>
      </p:sp>
      <p:sp>
        <p:nvSpPr>
          <p:cNvPr id="19" name="TextBox 18">
            <a:extLst>
              <a:ext uri="{FF2B5EF4-FFF2-40B4-BE49-F238E27FC236}">
                <a16:creationId xmlns:a16="http://schemas.microsoft.com/office/drawing/2014/main" id="{00AE73A4-3594-4C26-8E10-148F241D12DA}"/>
              </a:ext>
            </a:extLst>
          </p:cNvPr>
          <p:cNvSpPr txBox="1"/>
          <p:nvPr/>
        </p:nvSpPr>
        <p:spPr>
          <a:xfrm>
            <a:off x="6221834" y="1302794"/>
            <a:ext cx="954239" cy="461665"/>
          </a:xfrm>
          <a:prstGeom prst="rect">
            <a:avLst/>
          </a:prstGeom>
          <a:noFill/>
        </p:spPr>
        <p:txBody>
          <a:bodyPr wrap="square" rtlCol="0">
            <a:spAutoFit/>
          </a:bodyPr>
          <a:lstStyle/>
          <a:p>
            <a:r>
              <a:rPr lang="en-US" sz="800" dirty="0"/>
              <a:t>Use content search to search </a:t>
            </a:r>
          </a:p>
          <a:p>
            <a:r>
              <a:rPr lang="en-US" sz="800" dirty="0"/>
              <a:t>within standards</a:t>
            </a:r>
          </a:p>
        </p:txBody>
      </p:sp>
      <p:sp>
        <p:nvSpPr>
          <p:cNvPr id="20" name="TextBox 19">
            <a:extLst>
              <a:ext uri="{FF2B5EF4-FFF2-40B4-BE49-F238E27FC236}">
                <a16:creationId xmlns:a16="http://schemas.microsoft.com/office/drawing/2014/main" id="{8B57CD91-365F-4D8F-913F-D906FD41C957}"/>
              </a:ext>
            </a:extLst>
          </p:cNvPr>
          <p:cNvSpPr txBox="1"/>
          <p:nvPr/>
        </p:nvSpPr>
        <p:spPr>
          <a:xfrm>
            <a:off x="2748290" y="1628882"/>
            <a:ext cx="773807" cy="584775"/>
          </a:xfrm>
          <a:prstGeom prst="rect">
            <a:avLst/>
          </a:prstGeom>
          <a:noFill/>
        </p:spPr>
        <p:txBody>
          <a:bodyPr wrap="square" rtlCol="0">
            <a:spAutoFit/>
          </a:bodyPr>
          <a:lstStyle/>
          <a:p>
            <a:r>
              <a:rPr lang="en-US" sz="800" dirty="0"/>
              <a:t>Use title search to find </a:t>
            </a:r>
          </a:p>
          <a:p>
            <a:r>
              <a:rPr lang="en-US" sz="800" dirty="0"/>
              <a:t>particular standards</a:t>
            </a:r>
          </a:p>
        </p:txBody>
      </p:sp>
      <p:cxnSp>
        <p:nvCxnSpPr>
          <p:cNvPr id="21" name="Straight Arrow Connector 20">
            <a:extLst>
              <a:ext uri="{FF2B5EF4-FFF2-40B4-BE49-F238E27FC236}">
                <a16:creationId xmlns:a16="http://schemas.microsoft.com/office/drawing/2014/main" id="{EB36DB72-FC78-4802-A03C-BC4F91783A63}"/>
              </a:ext>
            </a:extLst>
          </p:cNvPr>
          <p:cNvCxnSpPr>
            <a:cxnSpLocks/>
          </p:cNvCxnSpPr>
          <p:nvPr/>
        </p:nvCxnSpPr>
        <p:spPr>
          <a:xfrm flipH="1">
            <a:off x="2898799" y="4130158"/>
            <a:ext cx="767905" cy="685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54D71812-FE50-4821-A908-14999EC812B9}"/>
              </a:ext>
            </a:extLst>
          </p:cNvPr>
          <p:cNvSpPr txBox="1"/>
          <p:nvPr/>
        </p:nvSpPr>
        <p:spPr>
          <a:xfrm>
            <a:off x="2348433" y="4824262"/>
            <a:ext cx="750037" cy="707886"/>
          </a:xfrm>
          <a:prstGeom prst="rect">
            <a:avLst/>
          </a:prstGeom>
          <a:noFill/>
        </p:spPr>
        <p:txBody>
          <a:bodyPr wrap="square" rtlCol="0">
            <a:spAutoFit/>
          </a:bodyPr>
          <a:lstStyle/>
          <a:p>
            <a:r>
              <a:rPr lang="en-US" sz="800" dirty="0"/>
              <a:t>Various filters help</a:t>
            </a:r>
          </a:p>
          <a:p>
            <a:r>
              <a:rPr lang="en-US" sz="800" dirty="0"/>
              <a:t>Users  narrow down</a:t>
            </a:r>
          </a:p>
          <a:p>
            <a:r>
              <a:rPr lang="en-US" sz="800" dirty="0"/>
              <a:t>results</a:t>
            </a:r>
          </a:p>
        </p:txBody>
      </p:sp>
      <p:sp>
        <p:nvSpPr>
          <p:cNvPr id="2" name="TextBox 1"/>
          <p:cNvSpPr txBox="1"/>
          <p:nvPr/>
        </p:nvSpPr>
        <p:spPr>
          <a:xfrm>
            <a:off x="3666704" y="516032"/>
            <a:ext cx="7834872" cy="461665"/>
          </a:xfrm>
          <a:prstGeom prst="rect">
            <a:avLst/>
          </a:prstGeom>
          <a:noFill/>
        </p:spPr>
        <p:txBody>
          <a:bodyPr wrap="square" rtlCol="0">
            <a:spAutoFit/>
          </a:bodyPr>
          <a:lstStyle/>
          <a:p>
            <a:pPr algn="ctr"/>
            <a:r>
              <a:rPr lang="en-US" sz="2400" b="1" dirty="0"/>
              <a:t>Search the SMACNA Subscription eLibrary</a:t>
            </a:r>
          </a:p>
        </p:txBody>
      </p:sp>
      <p:sp>
        <p:nvSpPr>
          <p:cNvPr id="23" name="Rectangle 22">
            <a:extLst>
              <a:ext uri="{FF2B5EF4-FFF2-40B4-BE49-F238E27FC236}">
                <a16:creationId xmlns:a16="http://schemas.microsoft.com/office/drawing/2014/main" id="{823C8A73-376C-46D5-937A-5B1D8C63334B}"/>
              </a:ext>
            </a:extLst>
          </p:cNvPr>
          <p:cNvSpPr/>
          <p:nvPr/>
        </p:nvSpPr>
        <p:spPr>
          <a:xfrm>
            <a:off x="6268995" y="2150320"/>
            <a:ext cx="659027" cy="2230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66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5F4897D6-9433-44CB-BDA4-915CBC5C470B}"/>
              </a:ext>
            </a:extLst>
          </p:cNvPr>
          <p:cNvSpPr txBox="1"/>
          <p:nvPr/>
        </p:nvSpPr>
        <p:spPr>
          <a:xfrm>
            <a:off x="3550508" y="2125361"/>
            <a:ext cx="5803217" cy="397031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400" dirty="0"/>
              <a:t>Search for Keywords Within a Title</a:t>
            </a:r>
          </a:p>
          <a:p>
            <a:endParaRPr lang="en-US" sz="2400" dirty="0"/>
          </a:p>
          <a:p>
            <a:pPr marL="285750" indent="-285750">
              <a:buFont typeface="Arial" panose="020B0604020202020204" pitchFamily="34" charset="0"/>
              <a:buChar char="•"/>
            </a:pPr>
            <a:r>
              <a:rPr lang="en-US" sz="2400" dirty="0"/>
              <a:t>Print and Save the PDF</a:t>
            </a:r>
          </a:p>
          <a:p>
            <a:endParaRPr lang="en-US" sz="2400" dirty="0"/>
          </a:p>
          <a:p>
            <a:pPr marL="285750" indent="-285750">
              <a:buFont typeface="Arial" panose="020B0604020202020204" pitchFamily="34" charset="0"/>
              <a:buChar char="•"/>
            </a:pPr>
            <a:r>
              <a:rPr lang="en-US" sz="2400" dirty="0"/>
              <a:t>Print Sections of a Title and Insert into Your Document</a:t>
            </a:r>
          </a:p>
          <a:p>
            <a:endParaRPr lang="en-US" sz="2400" dirty="0"/>
          </a:p>
          <a:p>
            <a:pPr marL="285750" indent="-285750">
              <a:buFont typeface="Arial" panose="020B0604020202020204" pitchFamily="34" charset="0"/>
              <a:buChar char="•"/>
            </a:pPr>
            <a:r>
              <a:rPr lang="en-US" sz="2400" dirty="0"/>
              <a:t>Members Are Entitled to Print the Complete Standard</a:t>
            </a:r>
          </a:p>
          <a:p>
            <a:endParaRPr lang="en-US" dirty="0"/>
          </a:p>
        </p:txBody>
      </p:sp>
      <p:sp>
        <p:nvSpPr>
          <p:cNvPr id="5" name="TextBox 4">
            <a:extLst>
              <a:ext uri="{FF2B5EF4-FFF2-40B4-BE49-F238E27FC236}">
                <a16:creationId xmlns:a16="http://schemas.microsoft.com/office/drawing/2014/main" id="{1FEEB420-530A-4AC3-B9C2-8DFE89E84177}"/>
              </a:ext>
            </a:extLst>
          </p:cNvPr>
          <p:cNvSpPr txBox="1"/>
          <p:nvPr/>
        </p:nvSpPr>
        <p:spPr>
          <a:xfrm>
            <a:off x="3411126" y="746154"/>
            <a:ext cx="7416800" cy="1323439"/>
          </a:xfrm>
          <a:prstGeom prst="rect">
            <a:avLst/>
          </a:prstGeom>
          <a:noFill/>
        </p:spPr>
        <p:txBody>
          <a:bodyPr wrap="square" rtlCol="0">
            <a:spAutoFit/>
          </a:bodyPr>
          <a:lstStyle/>
          <a:p>
            <a:pPr algn="ctr"/>
            <a:r>
              <a:rPr lang="en-US" sz="4000" b="1" dirty="0"/>
              <a:t>SMACNA Subscription eLibrary Features</a:t>
            </a:r>
          </a:p>
        </p:txBody>
      </p:sp>
    </p:spTree>
    <p:extLst>
      <p:ext uri="{BB962C8B-B14F-4D97-AF65-F5344CB8AC3E}">
        <p14:creationId xmlns:p14="http://schemas.microsoft.com/office/powerpoint/2010/main" val="151948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5" name="Picture 4" descr="SMACNA Subscriptions - Mozilla Firefox">
            <a:extLst>
              <a:ext uri="{FF2B5EF4-FFF2-40B4-BE49-F238E27FC236}">
                <a16:creationId xmlns:a16="http://schemas.microsoft.com/office/drawing/2014/main" id="{1455D3BD-1B28-4FBA-B64B-75106B7733F6}"/>
              </a:ext>
            </a:extLst>
          </p:cNvPr>
          <p:cNvPicPr>
            <a:picLocks noChangeAspect="1"/>
          </p:cNvPicPr>
          <p:nvPr/>
        </p:nvPicPr>
        <p:blipFill>
          <a:blip r:embed="rId3" cstate="print"/>
          <a:stretch>
            <a:fillRect/>
          </a:stretch>
        </p:blipFill>
        <p:spPr>
          <a:xfrm>
            <a:off x="3078760" y="696286"/>
            <a:ext cx="8179267" cy="6061046"/>
          </a:xfrm>
          <a:prstGeom prst="rect">
            <a:avLst/>
          </a:prstGeom>
        </p:spPr>
      </p:pic>
      <p:cxnSp>
        <p:nvCxnSpPr>
          <p:cNvPr id="6" name="Straight Arrow Connector 5">
            <a:extLst>
              <a:ext uri="{FF2B5EF4-FFF2-40B4-BE49-F238E27FC236}">
                <a16:creationId xmlns:a16="http://schemas.microsoft.com/office/drawing/2014/main" id="{9AAC220E-6889-4325-9169-E4A3C650F75C}"/>
              </a:ext>
            </a:extLst>
          </p:cNvPr>
          <p:cNvCxnSpPr>
            <a:cxnSpLocks/>
          </p:cNvCxnSpPr>
          <p:nvPr/>
        </p:nvCxnSpPr>
        <p:spPr>
          <a:xfrm flipV="1">
            <a:off x="5070971" y="1701475"/>
            <a:ext cx="1117600" cy="6731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F669C7C-8000-4123-BC73-89EEC6D77945}"/>
              </a:ext>
            </a:extLst>
          </p:cNvPr>
          <p:cNvSpPr txBox="1"/>
          <p:nvPr/>
        </p:nvSpPr>
        <p:spPr>
          <a:xfrm>
            <a:off x="6188571" y="1319035"/>
            <a:ext cx="1429865" cy="461665"/>
          </a:xfrm>
          <a:prstGeom prst="rect">
            <a:avLst/>
          </a:prstGeom>
          <a:noFill/>
        </p:spPr>
        <p:txBody>
          <a:bodyPr wrap="square" rtlCol="0">
            <a:spAutoFit/>
          </a:bodyPr>
          <a:lstStyle/>
          <a:p>
            <a:r>
              <a:rPr lang="en-US" sz="800" dirty="0"/>
              <a:t>Search for keywords within </a:t>
            </a:r>
          </a:p>
          <a:p>
            <a:r>
              <a:rPr lang="en-US" sz="800" dirty="0"/>
              <a:t>Architectural Sheet Metal Manual</a:t>
            </a:r>
          </a:p>
        </p:txBody>
      </p:sp>
      <p:cxnSp>
        <p:nvCxnSpPr>
          <p:cNvPr id="8" name="Straight Arrow Connector 7">
            <a:extLst>
              <a:ext uri="{FF2B5EF4-FFF2-40B4-BE49-F238E27FC236}">
                <a16:creationId xmlns:a16="http://schemas.microsoft.com/office/drawing/2014/main" id="{48647F34-75DD-4DCC-A8C9-A51D04A61DD2}"/>
              </a:ext>
            </a:extLst>
          </p:cNvPr>
          <p:cNvCxnSpPr>
            <a:cxnSpLocks/>
          </p:cNvCxnSpPr>
          <p:nvPr/>
        </p:nvCxnSpPr>
        <p:spPr>
          <a:xfrm>
            <a:off x="9683199" y="3334098"/>
            <a:ext cx="752706" cy="9205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0557D72-3679-46AE-B801-D280E245687D}"/>
              </a:ext>
            </a:extLst>
          </p:cNvPr>
          <p:cNvSpPr txBox="1"/>
          <p:nvPr/>
        </p:nvSpPr>
        <p:spPr>
          <a:xfrm>
            <a:off x="10196354" y="4315878"/>
            <a:ext cx="925138" cy="584775"/>
          </a:xfrm>
          <a:prstGeom prst="rect">
            <a:avLst/>
          </a:prstGeom>
          <a:noFill/>
        </p:spPr>
        <p:txBody>
          <a:bodyPr wrap="square" rtlCol="0">
            <a:spAutoFit/>
          </a:bodyPr>
          <a:lstStyle/>
          <a:p>
            <a:r>
              <a:rPr lang="en-US" sz="800" dirty="0"/>
              <a:t>Search for keywords</a:t>
            </a:r>
          </a:p>
          <a:p>
            <a:r>
              <a:rPr lang="en-US" sz="800" dirty="0"/>
              <a:t>within </a:t>
            </a:r>
          </a:p>
          <a:p>
            <a:r>
              <a:rPr lang="en-US" sz="800" dirty="0"/>
              <a:t>Table of Contents</a:t>
            </a:r>
          </a:p>
        </p:txBody>
      </p:sp>
      <p:cxnSp>
        <p:nvCxnSpPr>
          <p:cNvPr id="10" name="Straight Arrow Connector 9">
            <a:extLst>
              <a:ext uri="{FF2B5EF4-FFF2-40B4-BE49-F238E27FC236}">
                <a16:creationId xmlns:a16="http://schemas.microsoft.com/office/drawing/2014/main" id="{D6CAFCF5-9EC1-4FA2-9BBA-A7BF4B0F00F1}"/>
              </a:ext>
            </a:extLst>
          </p:cNvPr>
          <p:cNvCxnSpPr>
            <a:cxnSpLocks/>
          </p:cNvCxnSpPr>
          <p:nvPr/>
        </p:nvCxnSpPr>
        <p:spPr>
          <a:xfrm>
            <a:off x="8615494" y="3340297"/>
            <a:ext cx="469900"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753CEB1-09B4-4ED1-9C93-32C55D1A6B4C}"/>
              </a:ext>
            </a:extLst>
          </p:cNvPr>
          <p:cNvSpPr txBox="1"/>
          <p:nvPr/>
        </p:nvSpPr>
        <p:spPr>
          <a:xfrm>
            <a:off x="8917266" y="4280575"/>
            <a:ext cx="751640" cy="707886"/>
          </a:xfrm>
          <a:prstGeom prst="rect">
            <a:avLst/>
          </a:prstGeom>
          <a:noFill/>
        </p:spPr>
        <p:txBody>
          <a:bodyPr wrap="square" rtlCol="0">
            <a:spAutoFit/>
          </a:bodyPr>
          <a:lstStyle/>
          <a:p>
            <a:r>
              <a:rPr lang="en-US" sz="800" dirty="0"/>
              <a:t>Check to</a:t>
            </a:r>
          </a:p>
          <a:p>
            <a:r>
              <a:rPr lang="en-US" sz="800" dirty="0"/>
              <a:t>see subsections</a:t>
            </a:r>
          </a:p>
          <a:p>
            <a:r>
              <a:rPr lang="en-US" sz="800" dirty="0"/>
              <a:t>In Table of</a:t>
            </a:r>
          </a:p>
          <a:p>
            <a:r>
              <a:rPr lang="en-US" sz="800" dirty="0"/>
              <a:t>Contents</a:t>
            </a:r>
          </a:p>
        </p:txBody>
      </p:sp>
      <p:cxnSp>
        <p:nvCxnSpPr>
          <p:cNvPr id="12" name="Straight Arrow Connector 11">
            <a:extLst>
              <a:ext uri="{FF2B5EF4-FFF2-40B4-BE49-F238E27FC236}">
                <a16:creationId xmlns:a16="http://schemas.microsoft.com/office/drawing/2014/main" id="{0F770177-C9CE-4FB6-961C-44632E3800DB}"/>
              </a:ext>
            </a:extLst>
          </p:cNvPr>
          <p:cNvCxnSpPr>
            <a:cxnSpLocks/>
          </p:cNvCxnSpPr>
          <p:nvPr/>
        </p:nvCxnSpPr>
        <p:spPr>
          <a:xfrm>
            <a:off x="4833441" y="3609122"/>
            <a:ext cx="90554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670ED1B-6430-454D-AC7C-0F809983950D}"/>
              </a:ext>
            </a:extLst>
          </p:cNvPr>
          <p:cNvSpPr txBox="1"/>
          <p:nvPr/>
        </p:nvSpPr>
        <p:spPr>
          <a:xfrm>
            <a:off x="5832730" y="3535959"/>
            <a:ext cx="859180" cy="338554"/>
          </a:xfrm>
          <a:prstGeom prst="rect">
            <a:avLst/>
          </a:prstGeom>
          <a:noFill/>
        </p:spPr>
        <p:txBody>
          <a:bodyPr wrap="square" rtlCol="0">
            <a:spAutoFit/>
          </a:bodyPr>
          <a:lstStyle/>
          <a:p>
            <a:r>
              <a:rPr lang="en-US" sz="800" dirty="0"/>
              <a:t>Print / Save as PDF</a:t>
            </a:r>
          </a:p>
        </p:txBody>
      </p:sp>
      <p:cxnSp>
        <p:nvCxnSpPr>
          <p:cNvPr id="14" name="Straight Arrow Connector 13">
            <a:extLst>
              <a:ext uri="{FF2B5EF4-FFF2-40B4-BE49-F238E27FC236}">
                <a16:creationId xmlns:a16="http://schemas.microsoft.com/office/drawing/2014/main" id="{3DC3C52A-9FD4-41A1-B93F-BD5E413043CB}"/>
              </a:ext>
            </a:extLst>
          </p:cNvPr>
          <p:cNvCxnSpPr>
            <a:cxnSpLocks/>
          </p:cNvCxnSpPr>
          <p:nvPr/>
        </p:nvCxnSpPr>
        <p:spPr>
          <a:xfrm>
            <a:off x="4566209" y="4863708"/>
            <a:ext cx="1407511" cy="3716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5AEF197-B48F-4DA8-AB39-AA7D1E71443A}"/>
              </a:ext>
            </a:extLst>
          </p:cNvPr>
          <p:cNvSpPr txBox="1"/>
          <p:nvPr/>
        </p:nvSpPr>
        <p:spPr>
          <a:xfrm>
            <a:off x="5973720" y="5313812"/>
            <a:ext cx="1084299" cy="584775"/>
          </a:xfrm>
          <a:prstGeom prst="rect">
            <a:avLst/>
          </a:prstGeom>
          <a:noFill/>
        </p:spPr>
        <p:txBody>
          <a:bodyPr wrap="square" rtlCol="0">
            <a:spAutoFit/>
          </a:bodyPr>
          <a:lstStyle/>
          <a:p>
            <a:r>
              <a:rPr lang="en-US" sz="800" dirty="0"/>
              <a:t>Click to any subsection</a:t>
            </a:r>
          </a:p>
          <a:p>
            <a:r>
              <a:rPr lang="en-US" sz="800" dirty="0"/>
              <a:t>to go the particular page</a:t>
            </a:r>
          </a:p>
        </p:txBody>
      </p:sp>
    </p:spTree>
    <p:extLst>
      <p:ext uri="{BB962C8B-B14F-4D97-AF65-F5344CB8AC3E}">
        <p14:creationId xmlns:p14="http://schemas.microsoft.com/office/powerpoint/2010/main" val="402229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D3D8B873-00F1-49CA-B2C3-890DB5CCED8D}"/>
              </a:ext>
            </a:extLst>
          </p:cNvPr>
          <p:cNvSpPr txBox="1"/>
          <p:nvPr/>
        </p:nvSpPr>
        <p:spPr>
          <a:xfrm>
            <a:off x="3036815" y="302004"/>
            <a:ext cx="6145978" cy="1200329"/>
          </a:xfrm>
          <a:prstGeom prst="rect">
            <a:avLst/>
          </a:prstGeom>
          <a:noFill/>
        </p:spPr>
        <p:txBody>
          <a:bodyPr wrap="square" rtlCol="0">
            <a:spAutoFit/>
          </a:bodyPr>
          <a:lstStyle/>
          <a:p>
            <a:pPr algn="ctr"/>
            <a:r>
              <a:rPr lang="en-US" sz="2400" b="1" dirty="0"/>
              <a:t>How a Title Appears on Your Screen</a:t>
            </a:r>
          </a:p>
          <a:p>
            <a:pPr algn="ctr"/>
            <a:endParaRPr lang="en-US" sz="2400" b="1" dirty="0"/>
          </a:p>
          <a:p>
            <a:endParaRPr lang="en-US" sz="2400" b="1" dirty="0"/>
          </a:p>
        </p:txBody>
      </p:sp>
      <p:pic>
        <p:nvPicPr>
          <p:cNvPr id="5" name="Picture 4" descr="Architectural Sheet Metal Manual, 2012 - MADCAD.com - Mozilla Firefox">
            <a:extLst>
              <a:ext uri="{FF2B5EF4-FFF2-40B4-BE49-F238E27FC236}">
                <a16:creationId xmlns:a16="http://schemas.microsoft.com/office/drawing/2014/main" id="{3AD04ED9-D31A-4E06-9FF6-1AD18975AA7D}"/>
              </a:ext>
            </a:extLst>
          </p:cNvPr>
          <p:cNvPicPr>
            <a:picLocks noChangeAspect="1"/>
          </p:cNvPicPr>
          <p:nvPr/>
        </p:nvPicPr>
        <p:blipFill>
          <a:blip r:embed="rId3" cstate="print"/>
          <a:stretch>
            <a:fillRect/>
          </a:stretch>
        </p:blipFill>
        <p:spPr>
          <a:xfrm>
            <a:off x="2672837" y="1210988"/>
            <a:ext cx="7971093" cy="5479166"/>
          </a:xfrm>
          <a:prstGeom prst="rect">
            <a:avLst/>
          </a:prstGeom>
        </p:spPr>
      </p:pic>
      <p:cxnSp>
        <p:nvCxnSpPr>
          <p:cNvPr id="6" name="Straight Arrow Connector 5">
            <a:extLst>
              <a:ext uri="{FF2B5EF4-FFF2-40B4-BE49-F238E27FC236}">
                <a16:creationId xmlns:a16="http://schemas.microsoft.com/office/drawing/2014/main" id="{0FA6CA20-5BA5-4C79-819B-2E27805ACDB0}"/>
              </a:ext>
            </a:extLst>
          </p:cNvPr>
          <p:cNvCxnSpPr>
            <a:cxnSpLocks/>
          </p:cNvCxnSpPr>
          <p:nvPr/>
        </p:nvCxnSpPr>
        <p:spPr>
          <a:xfrm flipV="1">
            <a:off x="7928665" y="2963459"/>
            <a:ext cx="138729" cy="1669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ECAC192-A59C-438E-A14F-482C9FD0093C}"/>
              </a:ext>
            </a:extLst>
          </p:cNvPr>
          <p:cNvSpPr txBox="1"/>
          <p:nvPr/>
        </p:nvSpPr>
        <p:spPr>
          <a:xfrm>
            <a:off x="7736846" y="2483437"/>
            <a:ext cx="844782" cy="461665"/>
          </a:xfrm>
          <a:prstGeom prst="rect">
            <a:avLst/>
          </a:prstGeom>
          <a:noFill/>
        </p:spPr>
        <p:txBody>
          <a:bodyPr wrap="square" rtlCol="0">
            <a:spAutoFit/>
          </a:bodyPr>
          <a:lstStyle/>
          <a:p>
            <a:r>
              <a:rPr lang="en-US" sz="800" dirty="0"/>
              <a:t>Navigate previous</a:t>
            </a:r>
          </a:p>
          <a:p>
            <a:r>
              <a:rPr lang="en-US" sz="800" dirty="0"/>
              <a:t>next pages </a:t>
            </a:r>
          </a:p>
        </p:txBody>
      </p:sp>
      <p:cxnSp>
        <p:nvCxnSpPr>
          <p:cNvPr id="8" name="Straight Arrow Connector 7">
            <a:extLst>
              <a:ext uri="{FF2B5EF4-FFF2-40B4-BE49-F238E27FC236}">
                <a16:creationId xmlns:a16="http://schemas.microsoft.com/office/drawing/2014/main" id="{F2475D21-D1E2-41C9-B71C-840197DBDDCA}"/>
              </a:ext>
            </a:extLst>
          </p:cNvPr>
          <p:cNvCxnSpPr>
            <a:cxnSpLocks/>
          </p:cNvCxnSpPr>
          <p:nvPr/>
        </p:nvCxnSpPr>
        <p:spPr>
          <a:xfrm flipV="1">
            <a:off x="8378636" y="2906163"/>
            <a:ext cx="190500" cy="1968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32BA713-121F-4D88-8605-C485A715259D}"/>
              </a:ext>
            </a:extLst>
          </p:cNvPr>
          <p:cNvCxnSpPr>
            <a:cxnSpLocks/>
          </p:cNvCxnSpPr>
          <p:nvPr/>
        </p:nvCxnSpPr>
        <p:spPr>
          <a:xfrm flipV="1">
            <a:off x="8992292" y="2919090"/>
            <a:ext cx="190500" cy="1968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B1714D5-BF37-4523-A42F-8694D443C814}"/>
              </a:ext>
            </a:extLst>
          </p:cNvPr>
          <p:cNvCxnSpPr>
            <a:cxnSpLocks/>
          </p:cNvCxnSpPr>
          <p:nvPr/>
        </p:nvCxnSpPr>
        <p:spPr>
          <a:xfrm flipV="1">
            <a:off x="9484194" y="2904612"/>
            <a:ext cx="190500" cy="1968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F29824B-1B71-401A-A09C-184A321BBB50}"/>
              </a:ext>
            </a:extLst>
          </p:cNvPr>
          <p:cNvCxnSpPr>
            <a:cxnSpLocks/>
          </p:cNvCxnSpPr>
          <p:nvPr/>
        </p:nvCxnSpPr>
        <p:spPr>
          <a:xfrm flipV="1">
            <a:off x="9880846" y="2963459"/>
            <a:ext cx="253552" cy="1681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C7F257C-3BCB-400E-83F7-9F3393362BEA}"/>
              </a:ext>
            </a:extLst>
          </p:cNvPr>
          <p:cNvSpPr txBox="1"/>
          <p:nvPr/>
        </p:nvSpPr>
        <p:spPr>
          <a:xfrm>
            <a:off x="8308729" y="2672362"/>
            <a:ext cx="740862" cy="215444"/>
          </a:xfrm>
          <a:prstGeom prst="rect">
            <a:avLst/>
          </a:prstGeom>
          <a:noFill/>
        </p:spPr>
        <p:txBody>
          <a:bodyPr wrap="square" rtlCol="0">
            <a:spAutoFit/>
          </a:bodyPr>
          <a:lstStyle/>
          <a:p>
            <a:r>
              <a:rPr lang="en-US" sz="800" dirty="0"/>
              <a:t>Zoom in/out</a:t>
            </a:r>
          </a:p>
        </p:txBody>
      </p:sp>
      <p:sp>
        <p:nvSpPr>
          <p:cNvPr id="13" name="TextBox 12">
            <a:extLst>
              <a:ext uri="{FF2B5EF4-FFF2-40B4-BE49-F238E27FC236}">
                <a16:creationId xmlns:a16="http://schemas.microsoft.com/office/drawing/2014/main" id="{568E2FFF-CA22-4BE4-8698-AFF5132185B8}"/>
              </a:ext>
            </a:extLst>
          </p:cNvPr>
          <p:cNvSpPr txBox="1"/>
          <p:nvPr/>
        </p:nvSpPr>
        <p:spPr>
          <a:xfrm>
            <a:off x="8959652" y="2671156"/>
            <a:ext cx="722390" cy="215444"/>
          </a:xfrm>
          <a:prstGeom prst="rect">
            <a:avLst/>
          </a:prstGeom>
          <a:noFill/>
        </p:spPr>
        <p:txBody>
          <a:bodyPr wrap="square" rtlCol="0">
            <a:spAutoFit/>
          </a:bodyPr>
          <a:lstStyle/>
          <a:p>
            <a:r>
              <a:rPr lang="en-US" sz="800" dirty="0"/>
              <a:t>Rotate page</a:t>
            </a:r>
          </a:p>
        </p:txBody>
      </p:sp>
      <p:sp>
        <p:nvSpPr>
          <p:cNvPr id="14" name="TextBox 13">
            <a:extLst>
              <a:ext uri="{FF2B5EF4-FFF2-40B4-BE49-F238E27FC236}">
                <a16:creationId xmlns:a16="http://schemas.microsoft.com/office/drawing/2014/main" id="{A3DAE947-EB75-4087-8ECD-69B92CF4A475}"/>
              </a:ext>
            </a:extLst>
          </p:cNvPr>
          <p:cNvSpPr txBox="1"/>
          <p:nvPr/>
        </p:nvSpPr>
        <p:spPr>
          <a:xfrm>
            <a:off x="9593456" y="2462582"/>
            <a:ext cx="666436" cy="461665"/>
          </a:xfrm>
          <a:prstGeom prst="rect">
            <a:avLst/>
          </a:prstGeom>
          <a:noFill/>
        </p:spPr>
        <p:txBody>
          <a:bodyPr wrap="square" rtlCol="0">
            <a:spAutoFit/>
          </a:bodyPr>
          <a:lstStyle/>
          <a:p>
            <a:r>
              <a:rPr lang="en-US" sz="800" dirty="0"/>
              <a:t>Back to </a:t>
            </a:r>
          </a:p>
          <a:p>
            <a:r>
              <a:rPr lang="en-US" sz="800" dirty="0"/>
              <a:t>Table of Contents</a:t>
            </a:r>
          </a:p>
        </p:txBody>
      </p:sp>
      <p:sp>
        <p:nvSpPr>
          <p:cNvPr id="15" name="TextBox 14">
            <a:extLst>
              <a:ext uri="{FF2B5EF4-FFF2-40B4-BE49-F238E27FC236}">
                <a16:creationId xmlns:a16="http://schemas.microsoft.com/office/drawing/2014/main" id="{343D8F86-64CE-4D5B-B436-BD95014A8194}"/>
              </a:ext>
            </a:extLst>
          </p:cNvPr>
          <p:cNvSpPr txBox="1"/>
          <p:nvPr/>
        </p:nvSpPr>
        <p:spPr>
          <a:xfrm>
            <a:off x="10105982" y="2639797"/>
            <a:ext cx="456860" cy="461665"/>
          </a:xfrm>
          <a:prstGeom prst="rect">
            <a:avLst/>
          </a:prstGeom>
          <a:noFill/>
        </p:spPr>
        <p:txBody>
          <a:bodyPr wrap="square" rtlCol="0">
            <a:spAutoFit/>
          </a:bodyPr>
          <a:lstStyle/>
          <a:p>
            <a:r>
              <a:rPr lang="en-US" sz="800" dirty="0"/>
              <a:t>Print / </a:t>
            </a:r>
          </a:p>
          <a:p>
            <a:r>
              <a:rPr lang="en-US" sz="800" dirty="0"/>
              <a:t>Save as PDF</a:t>
            </a:r>
          </a:p>
        </p:txBody>
      </p:sp>
      <p:cxnSp>
        <p:nvCxnSpPr>
          <p:cNvPr id="16" name="Straight Arrow Connector 15">
            <a:extLst>
              <a:ext uri="{FF2B5EF4-FFF2-40B4-BE49-F238E27FC236}">
                <a16:creationId xmlns:a16="http://schemas.microsoft.com/office/drawing/2014/main" id="{D7129736-C48B-446E-86C2-510038DB595C}"/>
              </a:ext>
            </a:extLst>
          </p:cNvPr>
          <p:cNvCxnSpPr>
            <a:cxnSpLocks/>
          </p:cNvCxnSpPr>
          <p:nvPr/>
        </p:nvCxnSpPr>
        <p:spPr>
          <a:xfrm flipH="1" flipV="1">
            <a:off x="2436381" y="3681906"/>
            <a:ext cx="584200" cy="5080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1EE3106-6B40-47A6-8E70-5D97872571FF}"/>
              </a:ext>
            </a:extLst>
          </p:cNvPr>
          <p:cNvSpPr txBox="1"/>
          <p:nvPr/>
        </p:nvSpPr>
        <p:spPr>
          <a:xfrm>
            <a:off x="1599646" y="3323787"/>
            <a:ext cx="790935" cy="954107"/>
          </a:xfrm>
          <a:prstGeom prst="rect">
            <a:avLst/>
          </a:prstGeom>
          <a:noFill/>
        </p:spPr>
        <p:txBody>
          <a:bodyPr wrap="square" rtlCol="0">
            <a:spAutoFit/>
          </a:bodyPr>
          <a:lstStyle/>
          <a:p>
            <a:r>
              <a:rPr lang="en-US" sz="800" dirty="0"/>
              <a:t>Page thumbnails allow</a:t>
            </a:r>
          </a:p>
          <a:p>
            <a:r>
              <a:rPr lang="en-US" sz="800" dirty="0"/>
              <a:t>users to scroll up/down</a:t>
            </a:r>
          </a:p>
          <a:p>
            <a:r>
              <a:rPr lang="en-US" sz="800" dirty="0"/>
              <a:t>within the standard</a:t>
            </a:r>
          </a:p>
        </p:txBody>
      </p:sp>
      <p:cxnSp>
        <p:nvCxnSpPr>
          <p:cNvPr id="18" name="Straight Arrow Connector 17">
            <a:extLst>
              <a:ext uri="{FF2B5EF4-FFF2-40B4-BE49-F238E27FC236}">
                <a16:creationId xmlns:a16="http://schemas.microsoft.com/office/drawing/2014/main" id="{21E76EF1-B38C-4C4E-A192-7414B3F954CF}"/>
              </a:ext>
            </a:extLst>
          </p:cNvPr>
          <p:cNvCxnSpPr>
            <a:cxnSpLocks/>
          </p:cNvCxnSpPr>
          <p:nvPr/>
        </p:nvCxnSpPr>
        <p:spPr>
          <a:xfrm>
            <a:off x="9827284" y="3681906"/>
            <a:ext cx="914400"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10EEDC1-1381-4C1C-B4D1-2EF0D1EB95C7}"/>
              </a:ext>
            </a:extLst>
          </p:cNvPr>
          <p:cNvSpPr txBox="1"/>
          <p:nvPr/>
        </p:nvSpPr>
        <p:spPr>
          <a:xfrm>
            <a:off x="10741684" y="4523809"/>
            <a:ext cx="1023052" cy="584775"/>
          </a:xfrm>
          <a:prstGeom prst="rect">
            <a:avLst/>
          </a:prstGeom>
          <a:noFill/>
        </p:spPr>
        <p:txBody>
          <a:bodyPr wrap="square" rtlCol="0">
            <a:spAutoFit/>
          </a:bodyPr>
          <a:lstStyle/>
          <a:p>
            <a:r>
              <a:rPr lang="en-US" sz="800" dirty="0" err="1"/>
              <a:t>eNotes</a:t>
            </a:r>
            <a:r>
              <a:rPr lang="en-US" sz="800" dirty="0"/>
              <a:t> allows users to add notes to particular pages of a standard</a:t>
            </a:r>
          </a:p>
        </p:txBody>
      </p:sp>
    </p:spTree>
    <p:extLst>
      <p:ext uri="{BB962C8B-B14F-4D97-AF65-F5344CB8AC3E}">
        <p14:creationId xmlns:p14="http://schemas.microsoft.com/office/powerpoint/2010/main" val="80074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947975D5-AC2B-4400-9E68-364AE9CA10A4}"/>
              </a:ext>
            </a:extLst>
          </p:cNvPr>
          <p:cNvSpPr txBox="1"/>
          <p:nvPr/>
        </p:nvSpPr>
        <p:spPr>
          <a:xfrm>
            <a:off x="3121027" y="221528"/>
            <a:ext cx="6702481" cy="1200329"/>
          </a:xfrm>
          <a:prstGeom prst="rect">
            <a:avLst/>
          </a:prstGeom>
          <a:noFill/>
        </p:spPr>
        <p:txBody>
          <a:bodyPr wrap="square" rtlCol="0">
            <a:spAutoFit/>
          </a:bodyPr>
          <a:lstStyle/>
          <a:p>
            <a:pPr algn="ctr"/>
            <a:r>
              <a:rPr lang="en-US" sz="2400" b="1" dirty="0"/>
              <a:t>Powerful Search Engine Searches by Title and Content</a:t>
            </a:r>
          </a:p>
          <a:p>
            <a:pPr algn="ctr"/>
            <a:endParaRPr lang="en-US" sz="2400" dirty="0"/>
          </a:p>
        </p:txBody>
      </p:sp>
      <p:grpSp>
        <p:nvGrpSpPr>
          <p:cNvPr id="14" name="Group 13">
            <a:extLst>
              <a:ext uri="{FF2B5EF4-FFF2-40B4-BE49-F238E27FC236}">
                <a16:creationId xmlns:a16="http://schemas.microsoft.com/office/drawing/2014/main" id="{182DD6DA-3892-4F06-BDA7-2D6594FF648D}"/>
              </a:ext>
            </a:extLst>
          </p:cNvPr>
          <p:cNvGrpSpPr/>
          <p:nvPr/>
        </p:nvGrpSpPr>
        <p:grpSpPr>
          <a:xfrm>
            <a:off x="1948640" y="1330943"/>
            <a:ext cx="9047254" cy="5423483"/>
            <a:chOff x="1685894" y="1221886"/>
            <a:chExt cx="9047254" cy="5423483"/>
          </a:xfrm>
        </p:grpSpPr>
        <p:pic>
          <p:nvPicPr>
            <p:cNvPr id="5" name="Picture 4" descr="SMACNA Subscriptions - Mozilla Firefox">
              <a:extLst>
                <a:ext uri="{FF2B5EF4-FFF2-40B4-BE49-F238E27FC236}">
                  <a16:creationId xmlns:a16="http://schemas.microsoft.com/office/drawing/2014/main" id="{5D3EC7EF-00A5-4CDD-80FF-D1652DA3BA42}"/>
                </a:ext>
              </a:extLst>
            </p:cNvPr>
            <p:cNvPicPr>
              <a:picLocks noChangeAspect="1"/>
            </p:cNvPicPr>
            <p:nvPr/>
          </p:nvPicPr>
          <p:blipFill>
            <a:blip r:embed="rId3" cstate="print"/>
            <a:stretch>
              <a:fillRect/>
            </a:stretch>
          </p:blipFill>
          <p:spPr>
            <a:xfrm>
              <a:off x="2926684" y="1221886"/>
              <a:ext cx="7806464" cy="5423483"/>
            </a:xfrm>
            <a:prstGeom prst="rect">
              <a:avLst/>
            </a:prstGeom>
          </p:spPr>
        </p:pic>
        <p:cxnSp>
          <p:nvCxnSpPr>
            <p:cNvPr id="6" name="Straight Arrow Connector 5">
              <a:extLst>
                <a:ext uri="{FF2B5EF4-FFF2-40B4-BE49-F238E27FC236}">
                  <a16:creationId xmlns:a16="http://schemas.microsoft.com/office/drawing/2014/main" id="{8A2B291A-24BD-4197-B967-4981A1207849}"/>
                </a:ext>
              </a:extLst>
            </p:cNvPr>
            <p:cNvCxnSpPr>
              <a:cxnSpLocks/>
            </p:cNvCxnSpPr>
            <p:nvPr/>
          </p:nvCxnSpPr>
          <p:spPr>
            <a:xfrm flipV="1">
              <a:off x="4753253" y="2033312"/>
              <a:ext cx="520700" cy="7302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6527DC2-02EF-4C9D-8B77-CD42093DE05B}"/>
                </a:ext>
              </a:extLst>
            </p:cNvPr>
            <p:cNvSpPr txBox="1"/>
            <p:nvPr/>
          </p:nvSpPr>
          <p:spPr>
            <a:xfrm>
              <a:off x="5273953" y="1824341"/>
              <a:ext cx="1161017" cy="338554"/>
            </a:xfrm>
            <a:prstGeom prst="rect">
              <a:avLst/>
            </a:prstGeom>
            <a:noFill/>
          </p:spPr>
          <p:txBody>
            <a:bodyPr wrap="square" rtlCol="0">
              <a:spAutoFit/>
            </a:bodyPr>
            <a:lstStyle/>
            <a:p>
              <a:r>
                <a:rPr lang="en-US" sz="800" dirty="0"/>
                <a:t>Content search for keyword “duct”</a:t>
              </a:r>
            </a:p>
          </p:txBody>
        </p:sp>
        <p:cxnSp>
          <p:nvCxnSpPr>
            <p:cNvPr id="8" name="Straight Arrow Connector 7">
              <a:extLst>
                <a:ext uri="{FF2B5EF4-FFF2-40B4-BE49-F238E27FC236}">
                  <a16:creationId xmlns:a16="http://schemas.microsoft.com/office/drawing/2014/main" id="{3B3A4C5F-AFE9-44D4-8AD8-12B993B127A2}"/>
                </a:ext>
              </a:extLst>
            </p:cNvPr>
            <p:cNvCxnSpPr>
              <a:cxnSpLocks/>
            </p:cNvCxnSpPr>
            <p:nvPr/>
          </p:nvCxnSpPr>
          <p:spPr>
            <a:xfrm flipH="1" flipV="1">
              <a:off x="2442961" y="2360035"/>
              <a:ext cx="863600"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54A82CF-B4D9-4845-BD97-6732890973D2}"/>
                </a:ext>
              </a:extLst>
            </p:cNvPr>
            <p:cNvSpPr txBox="1"/>
            <p:nvPr/>
          </p:nvSpPr>
          <p:spPr>
            <a:xfrm>
              <a:off x="1685894" y="1944536"/>
              <a:ext cx="757067" cy="830997"/>
            </a:xfrm>
            <a:prstGeom prst="rect">
              <a:avLst/>
            </a:prstGeom>
            <a:noFill/>
          </p:spPr>
          <p:txBody>
            <a:bodyPr wrap="square" rtlCol="0">
              <a:spAutoFit/>
            </a:bodyPr>
            <a:lstStyle/>
            <a:p>
              <a:r>
                <a:rPr lang="en-US" sz="800" dirty="0"/>
                <a:t>Searching for titles</a:t>
              </a:r>
            </a:p>
            <a:p>
              <a:r>
                <a:rPr lang="en-US" sz="800" dirty="0"/>
                <a:t>that has the keyword</a:t>
              </a:r>
            </a:p>
            <a:p>
              <a:r>
                <a:rPr lang="en-US" sz="800" dirty="0"/>
                <a:t>“architectural”</a:t>
              </a:r>
            </a:p>
          </p:txBody>
        </p:sp>
        <p:cxnSp>
          <p:nvCxnSpPr>
            <p:cNvPr id="10" name="Straight Arrow Connector 9">
              <a:extLst>
                <a:ext uri="{FF2B5EF4-FFF2-40B4-BE49-F238E27FC236}">
                  <a16:creationId xmlns:a16="http://schemas.microsoft.com/office/drawing/2014/main" id="{8B9F04EC-1648-4716-B6CF-30F00AEAA339}"/>
                </a:ext>
              </a:extLst>
            </p:cNvPr>
            <p:cNvCxnSpPr>
              <a:cxnSpLocks/>
            </p:cNvCxnSpPr>
            <p:nvPr/>
          </p:nvCxnSpPr>
          <p:spPr>
            <a:xfrm>
              <a:off x="6434970" y="3780706"/>
              <a:ext cx="914400"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441C0CF-2827-4163-B487-C058D3735E9B}"/>
                </a:ext>
              </a:extLst>
            </p:cNvPr>
            <p:cNvSpPr txBox="1"/>
            <p:nvPr/>
          </p:nvSpPr>
          <p:spPr>
            <a:xfrm>
              <a:off x="7349370" y="4525829"/>
              <a:ext cx="1382282" cy="338554"/>
            </a:xfrm>
            <a:prstGeom prst="rect">
              <a:avLst/>
            </a:prstGeom>
            <a:noFill/>
          </p:spPr>
          <p:txBody>
            <a:bodyPr wrap="square" rtlCol="0">
              <a:spAutoFit/>
            </a:bodyPr>
            <a:lstStyle/>
            <a:p>
              <a:r>
                <a:rPr lang="en-US" sz="800" dirty="0"/>
                <a:t>Click to the title to see the 5 page matches</a:t>
              </a:r>
            </a:p>
          </p:txBody>
        </p:sp>
      </p:grpSp>
    </p:spTree>
    <p:extLst>
      <p:ext uri="{BB962C8B-B14F-4D97-AF65-F5344CB8AC3E}">
        <p14:creationId xmlns:p14="http://schemas.microsoft.com/office/powerpoint/2010/main" val="17317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5" name="Picture 4" descr="Architectural Sheet Metal Manual, 2012 - MADCAD.com - Mozilla Firefox">
            <a:extLst>
              <a:ext uri="{FF2B5EF4-FFF2-40B4-BE49-F238E27FC236}">
                <a16:creationId xmlns:a16="http://schemas.microsoft.com/office/drawing/2014/main" id="{4D05308D-66EF-473A-B2B9-2D9565C0D0D2}"/>
              </a:ext>
            </a:extLst>
          </p:cNvPr>
          <p:cNvPicPr>
            <a:picLocks noChangeAspect="1"/>
          </p:cNvPicPr>
          <p:nvPr/>
        </p:nvPicPr>
        <p:blipFill>
          <a:blip r:embed="rId3" cstate="print"/>
          <a:stretch>
            <a:fillRect/>
          </a:stretch>
        </p:blipFill>
        <p:spPr>
          <a:xfrm>
            <a:off x="3187816" y="1367405"/>
            <a:ext cx="8179103" cy="5294070"/>
          </a:xfrm>
          <a:prstGeom prst="rect">
            <a:avLst/>
          </a:prstGeom>
        </p:spPr>
      </p:pic>
      <p:cxnSp>
        <p:nvCxnSpPr>
          <p:cNvPr id="6" name="Straight Arrow Connector 5">
            <a:extLst>
              <a:ext uri="{FF2B5EF4-FFF2-40B4-BE49-F238E27FC236}">
                <a16:creationId xmlns:a16="http://schemas.microsoft.com/office/drawing/2014/main" id="{092A5DE7-5DF6-4251-B5E6-1ADA86F8B50F}"/>
              </a:ext>
            </a:extLst>
          </p:cNvPr>
          <p:cNvCxnSpPr>
            <a:cxnSpLocks/>
          </p:cNvCxnSpPr>
          <p:nvPr/>
        </p:nvCxnSpPr>
        <p:spPr>
          <a:xfrm flipH="1" flipV="1">
            <a:off x="2743316" y="3600670"/>
            <a:ext cx="565150" cy="3238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485F190-BB3B-4C86-B20F-1C77775F75E0}"/>
              </a:ext>
            </a:extLst>
          </p:cNvPr>
          <p:cNvSpPr txBox="1"/>
          <p:nvPr/>
        </p:nvSpPr>
        <p:spPr>
          <a:xfrm>
            <a:off x="1895912" y="3272067"/>
            <a:ext cx="1134195" cy="584775"/>
          </a:xfrm>
          <a:prstGeom prst="rect">
            <a:avLst/>
          </a:prstGeom>
          <a:noFill/>
        </p:spPr>
        <p:txBody>
          <a:bodyPr wrap="square" rtlCol="0">
            <a:spAutoFit/>
          </a:bodyPr>
          <a:lstStyle/>
          <a:p>
            <a:r>
              <a:rPr lang="en-US" sz="800" dirty="0"/>
              <a:t>Click to thumbnails to</a:t>
            </a:r>
          </a:p>
          <a:p>
            <a:r>
              <a:rPr lang="en-US" sz="800" dirty="0"/>
              <a:t>jump to pages with</a:t>
            </a:r>
          </a:p>
          <a:p>
            <a:r>
              <a:rPr lang="en-US" sz="800" dirty="0"/>
              <a:t>matching search results</a:t>
            </a:r>
          </a:p>
        </p:txBody>
      </p:sp>
      <p:cxnSp>
        <p:nvCxnSpPr>
          <p:cNvPr id="8" name="Straight Arrow Connector 7">
            <a:extLst>
              <a:ext uri="{FF2B5EF4-FFF2-40B4-BE49-F238E27FC236}">
                <a16:creationId xmlns:a16="http://schemas.microsoft.com/office/drawing/2014/main" id="{071B996B-E459-4DEF-BA75-C3A78133C139}"/>
              </a:ext>
            </a:extLst>
          </p:cNvPr>
          <p:cNvCxnSpPr>
            <a:cxnSpLocks/>
          </p:cNvCxnSpPr>
          <p:nvPr/>
        </p:nvCxnSpPr>
        <p:spPr>
          <a:xfrm flipV="1">
            <a:off x="5585491" y="2139193"/>
            <a:ext cx="510509" cy="6056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FF687C0-0572-4D4F-B8A4-F7E241B96726}"/>
              </a:ext>
            </a:extLst>
          </p:cNvPr>
          <p:cNvSpPr txBox="1"/>
          <p:nvPr/>
        </p:nvSpPr>
        <p:spPr>
          <a:xfrm>
            <a:off x="6167339" y="1969916"/>
            <a:ext cx="1240541" cy="338554"/>
          </a:xfrm>
          <a:prstGeom prst="rect">
            <a:avLst/>
          </a:prstGeom>
          <a:noFill/>
        </p:spPr>
        <p:txBody>
          <a:bodyPr wrap="square" rtlCol="0">
            <a:spAutoFit/>
          </a:bodyPr>
          <a:lstStyle/>
          <a:p>
            <a:r>
              <a:rPr lang="en-US" sz="800" dirty="0"/>
              <a:t>Click X to clear content search</a:t>
            </a:r>
          </a:p>
        </p:txBody>
      </p:sp>
      <p:cxnSp>
        <p:nvCxnSpPr>
          <p:cNvPr id="10" name="Straight Arrow Connector 9">
            <a:extLst>
              <a:ext uri="{FF2B5EF4-FFF2-40B4-BE49-F238E27FC236}">
                <a16:creationId xmlns:a16="http://schemas.microsoft.com/office/drawing/2014/main" id="{F3EA9ECA-767D-4F87-9A13-2DA4A5AC0899}"/>
              </a:ext>
            </a:extLst>
          </p:cNvPr>
          <p:cNvCxnSpPr>
            <a:cxnSpLocks/>
          </p:cNvCxnSpPr>
          <p:nvPr/>
        </p:nvCxnSpPr>
        <p:spPr>
          <a:xfrm flipV="1">
            <a:off x="4330007" y="2139193"/>
            <a:ext cx="490153" cy="6056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0B128DC-4B1D-4E70-A5C8-42AB4CDC7D46}"/>
              </a:ext>
            </a:extLst>
          </p:cNvPr>
          <p:cNvSpPr txBox="1"/>
          <p:nvPr/>
        </p:nvSpPr>
        <p:spPr>
          <a:xfrm>
            <a:off x="4820160" y="1918231"/>
            <a:ext cx="1103195" cy="338554"/>
          </a:xfrm>
          <a:prstGeom prst="rect">
            <a:avLst/>
          </a:prstGeom>
          <a:noFill/>
        </p:spPr>
        <p:txBody>
          <a:bodyPr wrap="square" rtlCol="0">
            <a:spAutoFit/>
          </a:bodyPr>
          <a:lstStyle/>
          <a:p>
            <a:r>
              <a:rPr lang="en-US" sz="800" dirty="0"/>
              <a:t>Click X to clear title search</a:t>
            </a:r>
          </a:p>
        </p:txBody>
      </p:sp>
      <p:cxnSp>
        <p:nvCxnSpPr>
          <p:cNvPr id="20" name="Straight Arrow Connector 19">
            <a:extLst>
              <a:ext uri="{FF2B5EF4-FFF2-40B4-BE49-F238E27FC236}">
                <a16:creationId xmlns:a16="http://schemas.microsoft.com/office/drawing/2014/main" id="{667BFFA9-6589-49DB-A85C-D15EC854291D}"/>
              </a:ext>
            </a:extLst>
          </p:cNvPr>
          <p:cNvCxnSpPr>
            <a:cxnSpLocks/>
          </p:cNvCxnSpPr>
          <p:nvPr/>
        </p:nvCxnSpPr>
        <p:spPr>
          <a:xfrm>
            <a:off x="8948548" y="5771614"/>
            <a:ext cx="704850" cy="1905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14EE77F-B153-4990-A99A-CB789259AB5D}"/>
              </a:ext>
            </a:extLst>
          </p:cNvPr>
          <p:cNvSpPr txBox="1"/>
          <p:nvPr/>
        </p:nvSpPr>
        <p:spPr>
          <a:xfrm>
            <a:off x="9300973" y="6056125"/>
            <a:ext cx="837089" cy="461665"/>
          </a:xfrm>
          <a:prstGeom prst="rect">
            <a:avLst/>
          </a:prstGeom>
          <a:noFill/>
        </p:spPr>
        <p:txBody>
          <a:bodyPr wrap="none" rtlCol="0">
            <a:spAutoFit/>
          </a:bodyPr>
          <a:lstStyle/>
          <a:p>
            <a:r>
              <a:rPr lang="en-US" sz="800" dirty="0"/>
              <a:t>Search results </a:t>
            </a:r>
          </a:p>
          <a:p>
            <a:r>
              <a:rPr lang="en-US" sz="800" dirty="0"/>
              <a:t>are highlighted </a:t>
            </a:r>
          </a:p>
          <a:p>
            <a:r>
              <a:rPr lang="en-US" sz="800" dirty="0"/>
              <a:t>in yellow</a:t>
            </a:r>
          </a:p>
        </p:txBody>
      </p:sp>
      <p:sp>
        <p:nvSpPr>
          <p:cNvPr id="3" name="TextBox 2"/>
          <p:cNvSpPr txBox="1"/>
          <p:nvPr/>
        </p:nvSpPr>
        <p:spPr>
          <a:xfrm>
            <a:off x="2665220" y="311123"/>
            <a:ext cx="8244778" cy="461665"/>
          </a:xfrm>
          <a:prstGeom prst="rect">
            <a:avLst/>
          </a:prstGeom>
          <a:noFill/>
        </p:spPr>
        <p:txBody>
          <a:bodyPr wrap="square" rtlCol="0">
            <a:spAutoFit/>
          </a:bodyPr>
          <a:lstStyle/>
          <a:p>
            <a:pPr algn="ctr"/>
            <a:r>
              <a:rPr lang="en-US" sz="2400" b="1" dirty="0"/>
              <a:t>Search Results</a:t>
            </a:r>
          </a:p>
        </p:txBody>
      </p:sp>
    </p:spTree>
    <p:extLst>
      <p:ext uri="{BB962C8B-B14F-4D97-AF65-F5344CB8AC3E}">
        <p14:creationId xmlns:p14="http://schemas.microsoft.com/office/powerpoint/2010/main" val="173784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rchitectural Sheet Metal Manual, 2012 - MADCAD.com - Mozilla Firefox">
            <a:extLst>
              <a:ext uri="{FF2B5EF4-FFF2-40B4-BE49-F238E27FC236}">
                <a16:creationId xmlns:a16="http://schemas.microsoft.com/office/drawing/2014/main" id="{8A1AC591-3518-4122-A3B6-EE56E050D0C4}"/>
              </a:ext>
            </a:extLst>
          </p:cNvPr>
          <p:cNvPicPr>
            <a:picLocks noChangeAspect="1"/>
          </p:cNvPicPr>
          <p:nvPr/>
        </p:nvPicPr>
        <p:blipFill>
          <a:blip r:embed="rId3" cstate="print"/>
          <a:stretch>
            <a:fillRect/>
          </a:stretch>
        </p:blipFill>
        <p:spPr>
          <a:xfrm>
            <a:off x="3113151" y="1444298"/>
            <a:ext cx="8523215" cy="5318435"/>
          </a:xfrm>
          <a:prstGeom prst="rect">
            <a:avLst/>
          </a:prstGeom>
        </p:spPr>
      </p:pic>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C9588B12-E58B-4133-809D-76AF5B2869FE}"/>
              </a:ext>
            </a:extLst>
          </p:cNvPr>
          <p:cNvSpPr txBox="1"/>
          <p:nvPr/>
        </p:nvSpPr>
        <p:spPr>
          <a:xfrm>
            <a:off x="3973919" y="67640"/>
            <a:ext cx="5771443" cy="1384995"/>
          </a:xfrm>
          <a:prstGeom prst="rect">
            <a:avLst/>
          </a:prstGeom>
          <a:noFill/>
        </p:spPr>
        <p:txBody>
          <a:bodyPr wrap="square" rtlCol="0">
            <a:spAutoFit/>
          </a:bodyPr>
          <a:lstStyle/>
          <a:p>
            <a:pPr algn="ctr"/>
            <a:r>
              <a:rPr lang="en-US" sz="2400" b="1" dirty="0"/>
              <a:t>Add </a:t>
            </a:r>
            <a:r>
              <a:rPr lang="en-US" sz="2400" b="1" dirty="0" err="1"/>
              <a:t>eNotes</a:t>
            </a:r>
            <a:r>
              <a:rPr lang="en-US" sz="2400" b="1" dirty="0"/>
              <a:t> </a:t>
            </a:r>
          </a:p>
          <a:p>
            <a:pPr algn="ctr"/>
            <a:r>
              <a:rPr lang="en-US" sz="2400" dirty="0"/>
              <a:t>Private or Shared Within the Company</a:t>
            </a:r>
          </a:p>
          <a:p>
            <a:endParaRPr lang="en-US" b="1" dirty="0"/>
          </a:p>
          <a:p>
            <a:endParaRPr lang="en-US" b="1" dirty="0"/>
          </a:p>
        </p:txBody>
      </p:sp>
      <p:cxnSp>
        <p:nvCxnSpPr>
          <p:cNvPr id="5" name="Straight Arrow Connector 4">
            <a:extLst>
              <a:ext uri="{FF2B5EF4-FFF2-40B4-BE49-F238E27FC236}">
                <a16:creationId xmlns:a16="http://schemas.microsoft.com/office/drawing/2014/main" id="{36F9C036-0B58-42B1-9674-B88C863C59C3}"/>
              </a:ext>
            </a:extLst>
          </p:cNvPr>
          <p:cNvCxnSpPr>
            <a:cxnSpLocks/>
          </p:cNvCxnSpPr>
          <p:nvPr/>
        </p:nvCxnSpPr>
        <p:spPr>
          <a:xfrm>
            <a:off x="10541816" y="4119544"/>
            <a:ext cx="243255" cy="4520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F3A552A-55B5-4F59-BCDA-D1CC6CCD0695}"/>
              </a:ext>
            </a:extLst>
          </p:cNvPr>
          <p:cNvSpPr txBox="1"/>
          <p:nvPr/>
        </p:nvSpPr>
        <p:spPr>
          <a:xfrm>
            <a:off x="10541816" y="4670131"/>
            <a:ext cx="941951" cy="461665"/>
          </a:xfrm>
          <a:prstGeom prst="rect">
            <a:avLst/>
          </a:prstGeom>
          <a:noFill/>
        </p:spPr>
        <p:txBody>
          <a:bodyPr wrap="square" rtlCol="0">
            <a:spAutoFit/>
          </a:bodyPr>
          <a:lstStyle/>
          <a:p>
            <a:r>
              <a:rPr lang="en-US" sz="800" dirty="0"/>
              <a:t>To add your note to a page, click to</a:t>
            </a:r>
          </a:p>
          <a:p>
            <a:r>
              <a:rPr lang="en-US" sz="800" dirty="0"/>
              <a:t>add notes</a:t>
            </a:r>
          </a:p>
        </p:txBody>
      </p:sp>
      <p:cxnSp>
        <p:nvCxnSpPr>
          <p:cNvPr id="7" name="Straight Arrow Connector 6">
            <a:extLst>
              <a:ext uri="{FF2B5EF4-FFF2-40B4-BE49-F238E27FC236}">
                <a16:creationId xmlns:a16="http://schemas.microsoft.com/office/drawing/2014/main" id="{6DA68E72-88FF-43BE-8196-FE1C51064C8E}"/>
              </a:ext>
            </a:extLst>
          </p:cNvPr>
          <p:cNvCxnSpPr>
            <a:cxnSpLocks/>
          </p:cNvCxnSpPr>
          <p:nvPr/>
        </p:nvCxnSpPr>
        <p:spPr>
          <a:xfrm flipV="1">
            <a:off x="7521722" y="3090257"/>
            <a:ext cx="749300" cy="8572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633BD58-2AA5-4B52-88AD-799CDBFA8436}"/>
              </a:ext>
            </a:extLst>
          </p:cNvPr>
          <p:cNvSpPr txBox="1"/>
          <p:nvPr/>
        </p:nvSpPr>
        <p:spPr>
          <a:xfrm>
            <a:off x="8074172" y="2900213"/>
            <a:ext cx="3562194" cy="215444"/>
          </a:xfrm>
          <a:prstGeom prst="rect">
            <a:avLst/>
          </a:prstGeom>
          <a:noFill/>
        </p:spPr>
        <p:txBody>
          <a:bodyPr wrap="none" rtlCol="0">
            <a:spAutoFit/>
          </a:bodyPr>
          <a:lstStyle/>
          <a:p>
            <a:r>
              <a:rPr lang="en-US" sz="800" dirty="0"/>
              <a:t>Add personal (can’t be seen by others) or company (can be seen by others) notes</a:t>
            </a:r>
          </a:p>
        </p:txBody>
      </p:sp>
    </p:spTree>
    <p:extLst>
      <p:ext uri="{BB962C8B-B14F-4D97-AF65-F5344CB8AC3E}">
        <p14:creationId xmlns:p14="http://schemas.microsoft.com/office/powerpoint/2010/main" val="400340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CCB3B945-ECAD-4782-B816-AD8D6A8CCF74}"/>
              </a:ext>
            </a:extLst>
          </p:cNvPr>
          <p:cNvSpPr txBox="1"/>
          <p:nvPr/>
        </p:nvSpPr>
        <p:spPr>
          <a:xfrm>
            <a:off x="3411126" y="2859564"/>
            <a:ext cx="656857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Member company’s primary contact can purchase additional seats.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Member discount is 85% off of list price.</a:t>
            </a:r>
          </a:p>
        </p:txBody>
      </p:sp>
      <p:sp>
        <p:nvSpPr>
          <p:cNvPr id="5" name="TextBox 4">
            <a:extLst>
              <a:ext uri="{FF2B5EF4-FFF2-40B4-BE49-F238E27FC236}">
                <a16:creationId xmlns:a16="http://schemas.microsoft.com/office/drawing/2014/main" id="{1AD4607A-EBCA-40DA-9451-21C29D8E583A}"/>
              </a:ext>
            </a:extLst>
          </p:cNvPr>
          <p:cNvSpPr txBox="1"/>
          <p:nvPr/>
        </p:nvSpPr>
        <p:spPr>
          <a:xfrm>
            <a:off x="3411126" y="746154"/>
            <a:ext cx="7416800" cy="1323439"/>
          </a:xfrm>
          <a:prstGeom prst="rect">
            <a:avLst/>
          </a:prstGeom>
          <a:noFill/>
        </p:spPr>
        <p:txBody>
          <a:bodyPr wrap="square" rtlCol="0">
            <a:spAutoFit/>
          </a:bodyPr>
          <a:lstStyle/>
          <a:p>
            <a:pPr algn="ctr"/>
            <a:r>
              <a:rPr lang="en-US" sz="4000" b="1" dirty="0"/>
              <a:t>SMACNA Subscription </a:t>
            </a:r>
            <a:r>
              <a:rPr lang="en-US" sz="4000" b="1" dirty="0" err="1"/>
              <a:t>eLibrary</a:t>
            </a:r>
            <a:r>
              <a:rPr lang="en-US" sz="4000" b="1" dirty="0"/>
              <a:t> Store</a:t>
            </a:r>
          </a:p>
        </p:txBody>
      </p:sp>
    </p:spTree>
    <p:extLst>
      <p:ext uri="{BB962C8B-B14F-4D97-AF65-F5344CB8AC3E}">
        <p14:creationId xmlns:p14="http://schemas.microsoft.com/office/powerpoint/2010/main" val="330998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3CE5F03C-AD6F-49BB-8549-602B045A0089}"/>
              </a:ext>
            </a:extLst>
          </p:cNvPr>
          <p:cNvSpPr txBox="1"/>
          <p:nvPr/>
        </p:nvSpPr>
        <p:spPr>
          <a:xfrm>
            <a:off x="2957384" y="2611395"/>
            <a:ext cx="704229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FAQ </a:t>
            </a:r>
            <a:r>
              <a:rPr lang="en-US" sz="2400" dirty="0" err="1"/>
              <a:t>eLibrary</a:t>
            </a:r>
            <a:r>
              <a:rPr lang="en-US" sz="2400" dirty="0"/>
              <a:t> </a:t>
            </a:r>
            <a:r>
              <a:rPr lang="en-US" sz="1600" i="1" dirty="0"/>
              <a:t>(on website)</a:t>
            </a:r>
          </a:p>
          <a:p>
            <a:endParaRPr lang="en-US" sz="2400" dirty="0"/>
          </a:p>
          <a:p>
            <a:pPr marL="285750" indent="-285750">
              <a:buFont typeface="Arial" panose="020B0604020202020204" pitchFamily="34" charset="0"/>
              <a:buChar char="•"/>
            </a:pPr>
            <a:r>
              <a:rPr lang="en-US" sz="2400" dirty="0"/>
              <a:t>Online Chat (Monday – Friday 9 a.m. to 6 p.m. EST)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Toll Free Number: 1-800-798-9296 x208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Email: subscriptions@smacna.org</a:t>
            </a:r>
          </a:p>
        </p:txBody>
      </p:sp>
      <p:sp>
        <p:nvSpPr>
          <p:cNvPr id="5" name="TextBox 4">
            <a:extLst>
              <a:ext uri="{FF2B5EF4-FFF2-40B4-BE49-F238E27FC236}">
                <a16:creationId xmlns:a16="http://schemas.microsoft.com/office/drawing/2014/main" id="{A69DC2A6-C11B-4E42-8217-46206B45011B}"/>
              </a:ext>
            </a:extLst>
          </p:cNvPr>
          <p:cNvSpPr txBox="1"/>
          <p:nvPr/>
        </p:nvSpPr>
        <p:spPr>
          <a:xfrm>
            <a:off x="3020753" y="601860"/>
            <a:ext cx="7416800" cy="1323439"/>
          </a:xfrm>
          <a:prstGeom prst="rect">
            <a:avLst/>
          </a:prstGeom>
          <a:noFill/>
        </p:spPr>
        <p:txBody>
          <a:bodyPr wrap="square" rtlCol="0">
            <a:spAutoFit/>
          </a:bodyPr>
          <a:lstStyle/>
          <a:p>
            <a:pPr algn="ctr"/>
            <a:r>
              <a:rPr lang="en-US" sz="4000" b="1" dirty="0"/>
              <a:t>SMACNA Subscription </a:t>
            </a:r>
            <a:r>
              <a:rPr lang="en-US" sz="4000" b="1" dirty="0" err="1"/>
              <a:t>eLibrary</a:t>
            </a:r>
            <a:r>
              <a:rPr lang="en-US" sz="4000" b="1" dirty="0"/>
              <a:t> Questions ??</a:t>
            </a:r>
          </a:p>
        </p:txBody>
      </p:sp>
    </p:spTree>
    <p:extLst>
      <p:ext uri="{BB962C8B-B14F-4D97-AF65-F5344CB8AC3E}">
        <p14:creationId xmlns:p14="http://schemas.microsoft.com/office/powerpoint/2010/main" val="417043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p:cNvSpPr txBox="1"/>
          <p:nvPr/>
        </p:nvSpPr>
        <p:spPr>
          <a:xfrm>
            <a:off x="2964460" y="280086"/>
            <a:ext cx="6936260" cy="2246769"/>
          </a:xfrm>
          <a:prstGeom prst="rect">
            <a:avLst/>
          </a:prstGeom>
          <a:noFill/>
        </p:spPr>
        <p:txBody>
          <a:bodyPr wrap="square" rtlCol="0">
            <a:spAutoFit/>
          </a:bodyPr>
          <a:lstStyle/>
          <a:p>
            <a:pPr algn="ctr"/>
            <a:r>
              <a:rPr lang="en-US" sz="4000" b="1" dirty="0"/>
              <a:t>SMACNA National Update</a:t>
            </a:r>
          </a:p>
          <a:p>
            <a:pPr algn="ctr"/>
            <a:endParaRPr lang="en-US" sz="2400" dirty="0"/>
          </a:p>
          <a:p>
            <a:pPr algn="ctr"/>
            <a:r>
              <a:rPr lang="en-US" sz="2400" dirty="0"/>
              <a:t>Contactors Operations Manual – 2 New Titles</a:t>
            </a:r>
          </a:p>
          <a:p>
            <a:pPr algn="ctr"/>
            <a:r>
              <a:rPr lang="en-US" sz="1400" i="1" dirty="0"/>
              <a:t>Covers the non-financial areas involved when operating a contracting business.</a:t>
            </a:r>
          </a:p>
          <a:p>
            <a:pPr algn="ctr"/>
            <a:endParaRPr lang="en-US" sz="1400" b="1" i="1" dirty="0"/>
          </a:p>
          <a:p>
            <a:endParaRPr lang="en-US" sz="2400" i="1" dirty="0"/>
          </a:p>
        </p:txBody>
      </p:sp>
      <p:pic>
        <p:nvPicPr>
          <p:cNvPr id="6" name="Picture 6" descr="Shop Burden x2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283" y="2882782"/>
            <a:ext cx="2852783" cy="3527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nual 225x2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5849" y="2882781"/>
            <a:ext cx="3006514" cy="352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3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FBF8-E917-4F3A-A06C-77E0FBECC72A}"/>
              </a:ext>
            </a:extLst>
          </p:cNvPr>
          <p:cNvSpPr>
            <a:spLocks noGrp="1"/>
          </p:cNvSpPr>
          <p:nvPr>
            <p:ph type="ctrTitle"/>
          </p:nvPr>
        </p:nvSpPr>
        <p:spPr>
          <a:xfrm>
            <a:off x="2829098" y="58189"/>
            <a:ext cx="9144000" cy="1199025"/>
          </a:xfrm>
        </p:spPr>
        <p:txBody>
          <a:bodyPr/>
          <a:lstStyle/>
          <a:p>
            <a:r>
              <a:rPr lang="en-US" dirty="0"/>
              <a:t>SMACNA National Update</a:t>
            </a:r>
          </a:p>
        </p:txBody>
      </p:sp>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
        <p:nvSpPr>
          <p:cNvPr id="6" name="TextBox 5">
            <a:extLst>
              <a:ext uri="{FF2B5EF4-FFF2-40B4-BE49-F238E27FC236}">
                <a16:creationId xmlns:a16="http://schemas.microsoft.com/office/drawing/2014/main" id="{098877A4-19F5-46DF-825D-A0CAD3B2A7A2}"/>
              </a:ext>
            </a:extLst>
          </p:cNvPr>
          <p:cNvSpPr txBox="1"/>
          <p:nvPr/>
        </p:nvSpPr>
        <p:spPr>
          <a:xfrm>
            <a:off x="3422824" y="1430929"/>
            <a:ext cx="7213600" cy="6063198"/>
          </a:xfrm>
          <a:prstGeom prst="rect">
            <a:avLst/>
          </a:prstGeom>
          <a:noFill/>
        </p:spPr>
        <p:txBody>
          <a:bodyPr wrap="square" rtlCol="0">
            <a:spAutoFit/>
          </a:bodyPr>
          <a:lstStyle/>
          <a:p>
            <a:r>
              <a:rPr lang="en-US" sz="4000" b="1" dirty="0"/>
              <a:t>SMACNA Subscription eLibrary</a:t>
            </a:r>
          </a:p>
          <a:p>
            <a:endParaRPr lang="en-US" dirty="0"/>
          </a:p>
          <a:p>
            <a:pPr marL="285750" indent="-285750">
              <a:buFont typeface="Arial" panose="020B0604020202020204" pitchFamily="34" charset="0"/>
              <a:buChar char="•"/>
            </a:pPr>
            <a:r>
              <a:rPr lang="en-US" sz="2400" dirty="0"/>
              <a:t>37 SMACNA Standards &amp; CAD Drawings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Members Receive One Free Seat and Full Access to All the Standards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Member Employees Are Eligible to Access the Standards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Members May Purchase Additional Seats at 85% Discount</a:t>
            </a:r>
          </a:p>
          <a:p>
            <a:pPr marL="285750" indent="-285750">
              <a:buFont typeface="Arial" panose="020B0604020202020204" pitchFamily="34" charset="0"/>
              <a:buChar char="•"/>
            </a:pPr>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11900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p:cNvSpPr txBox="1"/>
          <p:nvPr/>
        </p:nvSpPr>
        <p:spPr>
          <a:xfrm>
            <a:off x="3286898" y="1501147"/>
            <a:ext cx="6623221" cy="6586418"/>
          </a:xfrm>
          <a:prstGeom prst="rect">
            <a:avLst/>
          </a:prstGeom>
          <a:noFill/>
        </p:spPr>
        <p:txBody>
          <a:bodyPr wrap="square" rtlCol="0">
            <a:spAutoFit/>
          </a:bodyPr>
          <a:lstStyle/>
          <a:p>
            <a:pPr algn="ctr"/>
            <a:r>
              <a:rPr lang="en-US" sz="4000" b="1" dirty="0"/>
              <a:t>SMACNA National Update</a:t>
            </a:r>
          </a:p>
          <a:p>
            <a:pPr algn="ctr"/>
            <a:endParaRPr lang="en-US" sz="2400" b="1" dirty="0"/>
          </a:p>
          <a:p>
            <a:pPr algn="ctr"/>
            <a:r>
              <a:rPr lang="en-US" sz="2400" b="1" dirty="0"/>
              <a:t>White Papers</a:t>
            </a:r>
          </a:p>
          <a:p>
            <a:pPr algn="ctr"/>
            <a:r>
              <a:rPr lang="en-US" sz="1600" i="1" dirty="0"/>
              <a:t>(on website)</a:t>
            </a:r>
          </a:p>
          <a:p>
            <a:endParaRPr lang="en-US" sz="4000" dirty="0"/>
          </a:p>
          <a:p>
            <a:pPr marL="285750" indent="-285750">
              <a:buFont typeface="Arial" panose="020B0604020202020204" pitchFamily="34" charset="0"/>
              <a:buChar char="•"/>
            </a:pPr>
            <a:r>
              <a:rPr lang="en-US" dirty="0"/>
              <a:t>Virtual Design and Construction Practice:</a:t>
            </a:r>
          </a:p>
          <a:p>
            <a:r>
              <a:rPr lang="en-US" dirty="0"/>
              <a:t>       Benefits, Challenges, and Proven Strategies for AEC Team</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Successful Customer Service Practices for HVAC Service and Retrofit Contractors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Off-Site Construction, Modularization, and Sheet Metal Prefabrication: Trends, Current Practice, and Recommendations</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8850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66B81CD3-30A9-40F2-8492-AB2F43F63B63}"/>
              </a:ext>
            </a:extLst>
          </p:cNvPr>
          <p:cNvSpPr/>
          <p:nvPr/>
        </p:nvSpPr>
        <p:spPr>
          <a:xfrm>
            <a:off x="4762333" y="469783"/>
            <a:ext cx="6022738" cy="1938992"/>
          </a:xfrm>
          <a:prstGeom prst="rect">
            <a:avLst/>
          </a:prstGeom>
        </p:spPr>
        <p:txBody>
          <a:bodyPr wrap="square">
            <a:spAutoFit/>
          </a:bodyPr>
          <a:lstStyle/>
          <a:p>
            <a:r>
              <a:rPr lang="en-US" sz="4000" b="1" dirty="0"/>
              <a:t>National SMACNA Update</a:t>
            </a:r>
          </a:p>
          <a:p>
            <a:endParaRPr lang="en-US" sz="4000" dirty="0"/>
          </a:p>
          <a:p>
            <a:endParaRPr lang="en-US" sz="4000" dirty="0"/>
          </a:p>
        </p:txBody>
      </p:sp>
      <p:pic>
        <p:nvPicPr>
          <p:cNvPr id="5" name="Picture 4">
            <a:extLst>
              <a:ext uri="{FF2B5EF4-FFF2-40B4-BE49-F238E27FC236}">
                <a16:creationId xmlns:a16="http://schemas.microsoft.com/office/drawing/2014/main" id="{33DE4ECC-24F0-4FA2-9CB7-4A7393849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765" y="1439279"/>
            <a:ext cx="3837953" cy="4966763"/>
          </a:xfrm>
          <a:prstGeom prst="rect">
            <a:avLst/>
          </a:prstGeom>
        </p:spPr>
      </p:pic>
    </p:spTree>
    <p:extLst>
      <p:ext uri="{BB962C8B-B14F-4D97-AF65-F5344CB8AC3E}">
        <p14:creationId xmlns:p14="http://schemas.microsoft.com/office/powerpoint/2010/main" val="379136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p:cNvSpPr txBox="1"/>
          <p:nvPr/>
        </p:nvSpPr>
        <p:spPr>
          <a:xfrm>
            <a:off x="3352799" y="1351006"/>
            <a:ext cx="6474941" cy="4308872"/>
          </a:xfrm>
          <a:prstGeom prst="rect">
            <a:avLst/>
          </a:prstGeom>
          <a:noFill/>
        </p:spPr>
        <p:txBody>
          <a:bodyPr wrap="square" rtlCol="0">
            <a:spAutoFit/>
          </a:bodyPr>
          <a:lstStyle/>
          <a:p>
            <a:pPr algn="ctr"/>
            <a:r>
              <a:rPr lang="en-US" sz="4000" b="1" dirty="0"/>
              <a:t>SMACNA App Update</a:t>
            </a:r>
          </a:p>
          <a:p>
            <a:endParaRPr lang="en-US" sz="2400" b="1" dirty="0"/>
          </a:p>
          <a:p>
            <a:r>
              <a:rPr lang="en-US" sz="2400" b="1" dirty="0"/>
              <a:t>SMACNA HVAC Duct Construction App</a:t>
            </a:r>
          </a:p>
          <a:p>
            <a:endParaRPr lang="en-US" i="1" dirty="0"/>
          </a:p>
          <a:p>
            <a:r>
              <a:rPr lang="en-US" i="1" dirty="0"/>
              <a:t>Updated for iOS compatibility</a:t>
            </a:r>
          </a:p>
          <a:p>
            <a:r>
              <a:rPr lang="en-US" i="1" dirty="0"/>
              <a:t>Web version free to SMACNA Members Only</a:t>
            </a:r>
          </a:p>
          <a:p>
            <a:endParaRPr lang="en-US" i="1" dirty="0"/>
          </a:p>
          <a:p>
            <a:endParaRPr lang="en-US" i="1" dirty="0"/>
          </a:p>
          <a:p>
            <a:r>
              <a:rPr lang="en-US" sz="2400" b="1" dirty="0"/>
              <a:t>SMACNA’s Downspout &amp; Gutter Sizing Calculator</a:t>
            </a:r>
          </a:p>
          <a:p>
            <a:endParaRPr lang="en-US" i="1" dirty="0"/>
          </a:p>
          <a:p>
            <a:r>
              <a:rPr lang="en-US" i="1" dirty="0"/>
              <a:t>Easily and accurately size downspout and gutters per SMACNA’s “Architectural Sheet Metal Manual.”</a:t>
            </a:r>
          </a:p>
          <a:p>
            <a:endParaRPr lang="en-US" i="1" dirty="0"/>
          </a:p>
        </p:txBody>
      </p:sp>
    </p:spTree>
    <p:extLst>
      <p:ext uri="{BB962C8B-B14F-4D97-AF65-F5344CB8AC3E}">
        <p14:creationId xmlns:p14="http://schemas.microsoft.com/office/powerpoint/2010/main" val="30159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0D3A054B-7A86-4FCD-A409-631EEC005B10}"/>
              </a:ext>
            </a:extLst>
          </p:cNvPr>
          <p:cNvSpPr txBox="1"/>
          <p:nvPr/>
        </p:nvSpPr>
        <p:spPr>
          <a:xfrm>
            <a:off x="3464655" y="402673"/>
            <a:ext cx="6535022" cy="9264075"/>
          </a:xfrm>
          <a:prstGeom prst="rect">
            <a:avLst/>
          </a:prstGeom>
          <a:noFill/>
        </p:spPr>
        <p:txBody>
          <a:bodyPr wrap="square" rtlCol="0">
            <a:spAutoFit/>
          </a:bodyPr>
          <a:lstStyle/>
          <a:p>
            <a:r>
              <a:rPr lang="en-US" sz="4400" dirty="0"/>
              <a:t>New Horizons Foundation</a:t>
            </a:r>
          </a:p>
          <a:p>
            <a:endParaRPr lang="en-US" dirty="0"/>
          </a:p>
          <a:p>
            <a:endParaRPr lang="en-US" dirty="0"/>
          </a:p>
          <a:p>
            <a:endParaRPr lang="en-US" dirty="0"/>
          </a:p>
          <a:p>
            <a:pPr algn="ctr"/>
            <a:r>
              <a:rPr lang="en-US" sz="2400" b="1" dirty="0"/>
              <a:t>2019 Projects</a:t>
            </a:r>
          </a:p>
          <a:p>
            <a:endParaRPr lang="en-US" dirty="0"/>
          </a:p>
          <a:p>
            <a:pPr marL="342900" lvl="0" indent="-342900">
              <a:buFont typeface="Arial" panose="020B0604020202020204" pitchFamily="34" charset="0"/>
              <a:buChar char="•"/>
            </a:pPr>
            <a:r>
              <a:rPr lang="en-US" sz="2400" dirty="0"/>
              <a:t>Engaging Employees</a:t>
            </a:r>
          </a:p>
          <a:p>
            <a:pPr marL="342900" lvl="0" indent="-342900">
              <a:buFont typeface="Arial" panose="020B0604020202020204" pitchFamily="34" charset="0"/>
              <a:buChar char="•"/>
            </a:pPr>
            <a:r>
              <a:rPr lang="en-US" sz="2400" dirty="0"/>
              <a:t>The Internet of Things (IoT)</a:t>
            </a:r>
          </a:p>
          <a:p>
            <a:pPr marL="342900" lvl="0" indent="-342900">
              <a:buFont typeface="Arial" panose="020B0604020202020204" pitchFamily="34" charset="0"/>
              <a:buChar char="•"/>
            </a:pPr>
            <a:r>
              <a:rPr lang="en-US" sz="2400" dirty="0"/>
              <a:t>The Exiting Executive – Managing the Impact on the Organization</a:t>
            </a:r>
          </a:p>
          <a:p>
            <a:pPr marL="342900" lvl="0" indent="-342900">
              <a:buFont typeface="Arial" panose="020B0604020202020204" pitchFamily="34" charset="0"/>
              <a:buChar char="•"/>
            </a:pPr>
            <a:r>
              <a:rPr lang="en-US" sz="2400" dirty="0"/>
              <a:t>Tools and Material Management Research Update</a:t>
            </a:r>
          </a:p>
          <a:p>
            <a:pPr marL="342900" indent="-342900">
              <a:buFont typeface="Arial" panose="020B0604020202020204" pitchFamily="34" charset="0"/>
              <a:buChar char="•"/>
            </a:pPr>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381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2" name="TextBox 1"/>
          <p:cNvSpPr txBox="1"/>
          <p:nvPr/>
        </p:nvSpPr>
        <p:spPr>
          <a:xfrm>
            <a:off x="3929449" y="2454876"/>
            <a:ext cx="6343135" cy="707886"/>
          </a:xfrm>
          <a:prstGeom prst="rect">
            <a:avLst/>
          </a:prstGeom>
          <a:noFill/>
        </p:spPr>
        <p:txBody>
          <a:bodyPr wrap="square" rtlCol="0">
            <a:spAutoFit/>
          </a:bodyPr>
          <a:lstStyle/>
          <a:p>
            <a:r>
              <a:rPr lang="en-US" sz="4000" b="1" dirty="0"/>
              <a:t>Discussion…</a:t>
            </a:r>
          </a:p>
        </p:txBody>
      </p:sp>
    </p:spTree>
    <p:extLst>
      <p:ext uri="{BB962C8B-B14F-4D97-AF65-F5344CB8AC3E}">
        <p14:creationId xmlns:p14="http://schemas.microsoft.com/office/powerpoint/2010/main" val="361661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52E00C-C943-418A-852E-5FB6955F7318}"/>
              </a:ext>
            </a:extLst>
          </p:cNvPr>
          <p:cNvSpPr txBox="1"/>
          <p:nvPr/>
        </p:nvSpPr>
        <p:spPr>
          <a:xfrm>
            <a:off x="3648861" y="181957"/>
            <a:ext cx="7708900" cy="6494085"/>
          </a:xfrm>
          <a:prstGeom prst="rect">
            <a:avLst/>
          </a:prstGeom>
          <a:noFill/>
        </p:spPr>
        <p:txBody>
          <a:bodyPr wrap="square" rtlCol="0">
            <a:spAutoFit/>
          </a:bodyPr>
          <a:lstStyle/>
          <a:p>
            <a:pPr algn="ctr"/>
            <a:r>
              <a:rPr lang="en-US" sz="4000" b="1" dirty="0"/>
              <a:t>SMACNA Subscription </a:t>
            </a:r>
            <a:r>
              <a:rPr lang="en-US" sz="4000" b="1" dirty="0" err="1"/>
              <a:t>eLibrary</a:t>
            </a:r>
            <a:endParaRPr lang="en-US" sz="4000" b="1" dirty="0"/>
          </a:p>
          <a:p>
            <a:pPr algn="ctr"/>
            <a:r>
              <a:rPr lang="en-US" sz="4000" b="1" dirty="0"/>
              <a:t>Features</a:t>
            </a:r>
          </a:p>
          <a:p>
            <a:endParaRPr lang="en-US" sz="2400" dirty="0"/>
          </a:p>
          <a:p>
            <a:pPr marL="285750" indent="-285750">
              <a:buFont typeface="Arial" panose="020B0604020202020204" pitchFamily="34" charset="0"/>
              <a:buChar char="•"/>
            </a:pPr>
            <a:r>
              <a:rPr lang="en-US" sz="2400" dirty="0"/>
              <a:t>Online Access Through SMACNA Home Page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Works on Computer/Phone/Tablet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Powerful Search Engine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Member Printing Privileges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Copy and Paste into Reports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 E-notes to Record Project Details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24/7 Access Anywhere</a:t>
            </a:r>
          </a:p>
        </p:txBody>
      </p:sp>
    </p:spTree>
    <p:extLst>
      <p:ext uri="{BB962C8B-B14F-4D97-AF65-F5344CB8AC3E}">
        <p14:creationId xmlns:p14="http://schemas.microsoft.com/office/powerpoint/2010/main" val="373335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eet Metal and Air Conditioning Contractors' National Association - SMACNA - Mozilla Firefox">
            <a:extLst>
              <a:ext uri="{FF2B5EF4-FFF2-40B4-BE49-F238E27FC236}">
                <a16:creationId xmlns:a16="http://schemas.microsoft.com/office/drawing/2014/main" id="{5FEC9E4C-F7DA-4B58-9621-887B1D93CF8F}"/>
              </a:ext>
            </a:extLst>
          </p:cNvPr>
          <p:cNvPicPr>
            <a:picLocks noChangeAspect="1"/>
          </p:cNvPicPr>
          <p:nvPr/>
        </p:nvPicPr>
        <p:blipFill rotWithShape="1">
          <a:blip r:embed="rId3" cstate="print"/>
          <a:srcRect r="665" b="-2"/>
          <a:stretch/>
        </p:blipFill>
        <p:spPr>
          <a:xfrm>
            <a:off x="3001770" y="1290613"/>
            <a:ext cx="7373918" cy="5530443"/>
          </a:xfrm>
          <a:prstGeom prst="rect">
            <a:avLst/>
          </a:prstGeom>
          <a:ln w="3175">
            <a:solidFill>
              <a:schemeClr val="tx1"/>
            </a:solidFill>
          </a:ln>
        </p:spPr>
      </p:pic>
      <p:sp>
        <p:nvSpPr>
          <p:cNvPr id="3" name="TextBox 2">
            <a:extLst>
              <a:ext uri="{FF2B5EF4-FFF2-40B4-BE49-F238E27FC236}">
                <a16:creationId xmlns:a16="http://schemas.microsoft.com/office/drawing/2014/main" id="{743F390E-A11A-432D-9FF7-4A20B01EEAA9}"/>
              </a:ext>
            </a:extLst>
          </p:cNvPr>
          <p:cNvSpPr txBox="1"/>
          <p:nvPr/>
        </p:nvSpPr>
        <p:spPr>
          <a:xfrm>
            <a:off x="3810000" y="465240"/>
            <a:ext cx="6718300" cy="707886"/>
          </a:xfrm>
          <a:prstGeom prst="rect">
            <a:avLst/>
          </a:prstGeom>
          <a:noFill/>
        </p:spPr>
        <p:txBody>
          <a:bodyPr wrap="square" rtlCol="0">
            <a:spAutoFit/>
          </a:bodyPr>
          <a:lstStyle/>
          <a:p>
            <a:r>
              <a:rPr lang="en-US" sz="4000" b="1" dirty="0"/>
              <a:t>LOG IN at </a:t>
            </a:r>
            <a:r>
              <a:rPr lang="en-US" sz="4000" b="1" dirty="0">
                <a:hlinkClick r:id="rId4"/>
              </a:rPr>
              <a:t>www.smacna.org</a:t>
            </a:r>
            <a:endParaRPr lang="en-US" sz="4000" b="1" dirty="0"/>
          </a:p>
        </p:txBody>
      </p:sp>
      <p:sp>
        <p:nvSpPr>
          <p:cNvPr id="5" name="Rectangle 4">
            <a:extLst>
              <a:ext uri="{FF2B5EF4-FFF2-40B4-BE49-F238E27FC236}">
                <a16:creationId xmlns:a16="http://schemas.microsoft.com/office/drawing/2014/main" id="{94F8BFEC-3F1E-4183-93FE-82B07E4A3F0F}"/>
              </a:ext>
            </a:extLst>
          </p:cNvPr>
          <p:cNvSpPr/>
          <p:nvPr/>
        </p:nvSpPr>
        <p:spPr>
          <a:xfrm>
            <a:off x="8778263" y="2516872"/>
            <a:ext cx="820744" cy="4318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4831B7BA-A48E-42CC-B662-188E231C5D5F}"/>
              </a:ext>
            </a:extLst>
          </p:cNvPr>
          <p:cNvCxnSpPr>
            <a:cxnSpLocks/>
          </p:cNvCxnSpPr>
          <p:nvPr/>
        </p:nvCxnSpPr>
        <p:spPr>
          <a:xfrm flipV="1">
            <a:off x="9718063" y="2154922"/>
            <a:ext cx="1162050" cy="431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DB21E40-15A9-4680-8A08-514DB64A1641}"/>
              </a:ext>
            </a:extLst>
          </p:cNvPr>
          <p:cNvSpPr txBox="1"/>
          <p:nvPr/>
        </p:nvSpPr>
        <p:spPr>
          <a:xfrm>
            <a:off x="10528300" y="1290613"/>
            <a:ext cx="1409758" cy="830997"/>
          </a:xfrm>
          <a:prstGeom prst="rect">
            <a:avLst/>
          </a:prstGeom>
          <a:noFill/>
        </p:spPr>
        <p:txBody>
          <a:bodyPr wrap="square" rtlCol="0">
            <a:spAutoFit/>
          </a:bodyPr>
          <a:lstStyle/>
          <a:p>
            <a:r>
              <a:rPr lang="en-US" sz="800" dirty="0"/>
              <a:t>If user is already logged in, subscriptions tab</a:t>
            </a:r>
          </a:p>
          <a:p>
            <a:r>
              <a:rPr lang="en-US" sz="800" dirty="0"/>
              <a:t>will take them to the </a:t>
            </a:r>
            <a:r>
              <a:rPr lang="en-US" sz="800" dirty="0" err="1"/>
              <a:t>elibrary</a:t>
            </a:r>
            <a:r>
              <a:rPr lang="en-US" sz="800" dirty="0"/>
              <a:t>. If not logged in, user</a:t>
            </a:r>
          </a:p>
          <a:p>
            <a:r>
              <a:rPr lang="en-US" sz="800" dirty="0"/>
              <a:t>will be prompted to smacna.org login page.</a:t>
            </a:r>
          </a:p>
        </p:txBody>
      </p:sp>
    </p:spTree>
    <p:extLst>
      <p:ext uri="{BB962C8B-B14F-4D97-AF65-F5344CB8AC3E}">
        <p14:creationId xmlns:p14="http://schemas.microsoft.com/office/powerpoint/2010/main" val="384610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 In - Mozilla Firefox">
            <a:extLst>
              <a:ext uri="{FF2B5EF4-FFF2-40B4-BE49-F238E27FC236}">
                <a16:creationId xmlns:a16="http://schemas.microsoft.com/office/drawing/2014/main" id="{1A3DA424-98EB-4190-B75D-B0191F07EF53}"/>
              </a:ext>
            </a:extLst>
          </p:cNvPr>
          <p:cNvPicPr>
            <a:picLocks noChangeAspect="1"/>
          </p:cNvPicPr>
          <p:nvPr/>
        </p:nvPicPr>
        <p:blipFill>
          <a:blip r:embed="rId3" cstate="print"/>
          <a:stretch>
            <a:fillRect/>
          </a:stretch>
        </p:blipFill>
        <p:spPr>
          <a:xfrm>
            <a:off x="3185952" y="1283546"/>
            <a:ext cx="7784982" cy="5335367"/>
          </a:xfrm>
          <a:prstGeom prst="rect">
            <a:avLst/>
          </a:prstGeom>
        </p:spPr>
      </p:pic>
      <p:sp>
        <p:nvSpPr>
          <p:cNvPr id="6" name="TextBox 5">
            <a:extLst>
              <a:ext uri="{FF2B5EF4-FFF2-40B4-BE49-F238E27FC236}">
                <a16:creationId xmlns:a16="http://schemas.microsoft.com/office/drawing/2014/main" id="{6D9A292B-1F03-4F2F-B8AE-F00DE3C8F797}"/>
              </a:ext>
            </a:extLst>
          </p:cNvPr>
          <p:cNvSpPr txBox="1"/>
          <p:nvPr/>
        </p:nvSpPr>
        <p:spPr>
          <a:xfrm>
            <a:off x="3770839" y="409184"/>
            <a:ext cx="7518400" cy="461665"/>
          </a:xfrm>
          <a:prstGeom prst="rect">
            <a:avLst/>
          </a:prstGeom>
          <a:noFill/>
        </p:spPr>
        <p:txBody>
          <a:bodyPr wrap="square" rtlCol="0">
            <a:spAutoFit/>
          </a:bodyPr>
          <a:lstStyle/>
          <a:p>
            <a:r>
              <a:rPr lang="en-US" sz="2400" dirty="0"/>
              <a:t>Log In with Email Address and SMACNA Password</a:t>
            </a:r>
          </a:p>
        </p:txBody>
      </p:sp>
    </p:spTree>
    <p:extLst>
      <p:ext uri="{BB962C8B-B14F-4D97-AF65-F5344CB8AC3E}">
        <p14:creationId xmlns:p14="http://schemas.microsoft.com/office/powerpoint/2010/main" val="358621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FBF8-E917-4F3A-A06C-77E0FBECC72A}"/>
              </a:ext>
            </a:extLst>
          </p:cNvPr>
          <p:cNvSpPr>
            <a:spLocks noGrp="1"/>
          </p:cNvSpPr>
          <p:nvPr>
            <p:ph type="ctrTitle"/>
          </p:nvPr>
        </p:nvSpPr>
        <p:spPr>
          <a:xfrm>
            <a:off x="2829098" y="58189"/>
            <a:ext cx="9144000" cy="1199025"/>
          </a:xfrm>
        </p:spPr>
        <p:txBody>
          <a:bodyPr>
            <a:normAutofit/>
          </a:bodyPr>
          <a:lstStyle/>
          <a:p>
            <a:r>
              <a:rPr lang="en-US" sz="4000" b="1" dirty="0"/>
              <a:t>Forgot Password?</a:t>
            </a:r>
            <a:br>
              <a:rPr lang="en-US" sz="4000" b="1" dirty="0"/>
            </a:br>
            <a:endParaRPr lang="en-US" sz="4000" b="1" dirty="0"/>
          </a:p>
        </p:txBody>
      </p:sp>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73235" y="1698856"/>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C6634B3B-4AE4-4204-B83D-BFA64AABC4E8}"/>
              </a:ext>
            </a:extLst>
          </p:cNvPr>
          <p:cNvSpPr txBox="1"/>
          <p:nvPr/>
        </p:nvSpPr>
        <p:spPr>
          <a:xfrm>
            <a:off x="4237774" y="1803031"/>
            <a:ext cx="7315200" cy="3908762"/>
          </a:xfrm>
          <a:prstGeom prst="rect">
            <a:avLst/>
          </a:prstGeom>
          <a:noFill/>
        </p:spPr>
        <p:txBody>
          <a:bodyPr wrap="square" rtlCol="0">
            <a:spAutoFit/>
          </a:bodyPr>
          <a:lstStyle/>
          <a:p>
            <a:endParaRPr lang="en-US" sz="2400" dirty="0"/>
          </a:p>
          <a:p>
            <a:r>
              <a:rPr lang="en-US" sz="2400" dirty="0"/>
              <a:t>Email: </a:t>
            </a:r>
            <a:r>
              <a:rPr lang="en-US" sz="2400" dirty="0">
                <a:hlinkClick r:id="rId3"/>
              </a:rPr>
              <a:t>membership@smacna.org</a:t>
            </a:r>
            <a:r>
              <a:rPr lang="en-US" sz="2400" dirty="0"/>
              <a:t> </a:t>
            </a:r>
          </a:p>
          <a:p>
            <a:endParaRPr lang="en-US" sz="2400" dirty="0"/>
          </a:p>
          <a:p>
            <a:endParaRPr lang="en-US" sz="2400" dirty="0"/>
          </a:p>
          <a:p>
            <a:pPr algn="ctr"/>
            <a:r>
              <a:rPr lang="en-US" sz="4000" b="1" dirty="0">
                <a:latin typeface="+mj-lt"/>
              </a:rPr>
              <a:t>SMACNA Credentials for Employees?</a:t>
            </a:r>
          </a:p>
          <a:p>
            <a:endParaRPr lang="en-US" sz="2400" dirty="0">
              <a:latin typeface="+mj-lt"/>
            </a:endParaRPr>
          </a:p>
          <a:p>
            <a:r>
              <a:rPr lang="en-US" sz="2400" dirty="0"/>
              <a:t>Email: </a:t>
            </a:r>
            <a:r>
              <a:rPr lang="en-US" sz="2400" dirty="0">
                <a:hlinkClick r:id="rId3"/>
              </a:rPr>
              <a:t>membership@smacna.org</a:t>
            </a:r>
            <a:r>
              <a:rPr lang="en-US" sz="2400" dirty="0"/>
              <a:t> </a:t>
            </a:r>
          </a:p>
          <a:p>
            <a:r>
              <a:rPr lang="en-US" sz="2400" dirty="0"/>
              <a:t> </a:t>
            </a:r>
          </a:p>
        </p:txBody>
      </p:sp>
    </p:spTree>
    <p:extLst>
      <p:ext uri="{BB962C8B-B14F-4D97-AF65-F5344CB8AC3E}">
        <p14:creationId xmlns:p14="http://schemas.microsoft.com/office/powerpoint/2010/main" val="64576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Callout 1 6"/>
          <p:cNvSpPr/>
          <p:nvPr/>
        </p:nvSpPr>
        <p:spPr>
          <a:xfrm>
            <a:off x="6120715" y="2257168"/>
            <a:ext cx="535458" cy="172994"/>
          </a:xfrm>
          <a:prstGeom prst="borderCallout1">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C2EC7CD-E7F2-40EA-AE8E-456BA1BB0BAE}"/>
              </a:ext>
            </a:extLst>
          </p:cNvPr>
          <p:cNvSpPr txBox="1"/>
          <p:nvPr/>
        </p:nvSpPr>
        <p:spPr>
          <a:xfrm>
            <a:off x="3650024" y="118994"/>
            <a:ext cx="6952074" cy="1015663"/>
          </a:xfrm>
          <a:prstGeom prst="rect">
            <a:avLst/>
          </a:prstGeom>
          <a:noFill/>
        </p:spPr>
        <p:txBody>
          <a:bodyPr wrap="square" rtlCol="0">
            <a:spAutoFit/>
          </a:bodyPr>
          <a:lstStyle/>
          <a:p>
            <a:pPr algn="ctr"/>
            <a:r>
              <a:rPr lang="en-US" sz="2400" b="1" dirty="0"/>
              <a:t>SMACNA Subscription eLibrary Home Page</a:t>
            </a:r>
          </a:p>
          <a:p>
            <a:endParaRPr lang="en-US" sz="3600" b="1" dirty="0"/>
          </a:p>
        </p:txBody>
      </p:sp>
      <p:sp>
        <p:nvSpPr>
          <p:cNvPr id="3" name="Rectangle 2"/>
          <p:cNvSpPr/>
          <p:nvPr/>
        </p:nvSpPr>
        <p:spPr>
          <a:xfrm>
            <a:off x="6120715" y="2191265"/>
            <a:ext cx="461318" cy="329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stretch>
            <a:fillRect/>
          </a:stretch>
        </p:blipFill>
        <p:spPr>
          <a:xfrm>
            <a:off x="2804899" y="1134657"/>
            <a:ext cx="8642324" cy="5392211"/>
          </a:xfrm>
          <a:prstGeom prst="rect">
            <a:avLst/>
          </a:prstGeom>
          <a:noFill/>
          <a:ln>
            <a:solidFill>
              <a:srgbClr val="FF0000"/>
            </a:solidFill>
          </a:ln>
        </p:spPr>
      </p:pic>
      <p:sp>
        <p:nvSpPr>
          <p:cNvPr id="9" name="Rectangle 8">
            <a:extLst>
              <a:ext uri="{FF2B5EF4-FFF2-40B4-BE49-F238E27FC236}">
                <a16:creationId xmlns:a16="http://schemas.microsoft.com/office/drawing/2014/main" id="{94F8BFEC-3F1E-4183-93FE-82B07E4A3F0F}"/>
              </a:ext>
            </a:extLst>
          </p:cNvPr>
          <p:cNvSpPr/>
          <p:nvPr/>
        </p:nvSpPr>
        <p:spPr>
          <a:xfrm>
            <a:off x="6268995" y="2150320"/>
            <a:ext cx="659027" cy="37045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337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FC4C4E5-909C-4E6F-A482-485320D2FA52}"/>
              </a:ext>
            </a:extLst>
          </p:cNvPr>
          <p:cNvSpPr txBox="1">
            <a:spLocks/>
          </p:cNvSpPr>
          <p:nvPr/>
        </p:nvSpPr>
        <p:spPr>
          <a:xfrm>
            <a:off x="2652453" y="1257214"/>
            <a:ext cx="81118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7" name="Picture 6" descr="SMACNA Subscriptions - Mozilla Firefox">
            <a:extLst>
              <a:ext uri="{FF2B5EF4-FFF2-40B4-BE49-F238E27FC236}">
                <a16:creationId xmlns:a16="http://schemas.microsoft.com/office/drawing/2014/main" id="{6F92B0E0-401C-4C1C-9E9F-C2B344E6A398}"/>
              </a:ext>
            </a:extLst>
          </p:cNvPr>
          <p:cNvPicPr>
            <a:picLocks noChangeAspect="1"/>
          </p:cNvPicPr>
          <p:nvPr/>
        </p:nvPicPr>
        <p:blipFill>
          <a:blip r:embed="rId3" cstate="print"/>
          <a:stretch>
            <a:fillRect/>
          </a:stretch>
        </p:blipFill>
        <p:spPr>
          <a:xfrm>
            <a:off x="3514372" y="1166070"/>
            <a:ext cx="7126229" cy="5315144"/>
          </a:xfrm>
          <a:prstGeom prst="rect">
            <a:avLst/>
          </a:prstGeom>
        </p:spPr>
      </p:pic>
      <p:sp>
        <p:nvSpPr>
          <p:cNvPr id="3" name="TextBox 2">
            <a:extLst>
              <a:ext uri="{FF2B5EF4-FFF2-40B4-BE49-F238E27FC236}">
                <a16:creationId xmlns:a16="http://schemas.microsoft.com/office/drawing/2014/main" id="{CA4A063F-10E8-403D-866F-DCF429A0D815}"/>
              </a:ext>
            </a:extLst>
          </p:cNvPr>
          <p:cNvSpPr txBox="1"/>
          <p:nvPr/>
        </p:nvSpPr>
        <p:spPr>
          <a:xfrm flipH="1">
            <a:off x="3414318" y="553068"/>
            <a:ext cx="6950699" cy="461665"/>
          </a:xfrm>
          <a:prstGeom prst="rect">
            <a:avLst/>
          </a:prstGeom>
          <a:noFill/>
        </p:spPr>
        <p:txBody>
          <a:bodyPr wrap="square" rtlCol="0">
            <a:spAutoFit/>
          </a:bodyPr>
          <a:lstStyle/>
          <a:p>
            <a:r>
              <a:rPr lang="en-US" sz="2400" b="1" dirty="0"/>
              <a:t>SMACNA Subscription </a:t>
            </a:r>
            <a:r>
              <a:rPr lang="en-US" sz="2400" b="1" dirty="0" err="1"/>
              <a:t>eLibrary</a:t>
            </a:r>
            <a:r>
              <a:rPr lang="en-US" sz="2400" b="1" dirty="0"/>
              <a:t> List of Titles</a:t>
            </a:r>
          </a:p>
        </p:txBody>
      </p:sp>
      <p:sp>
        <p:nvSpPr>
          <p:cNvPr id="8" name="Rectangle 7">
            <a:extLst>
              <a:ext uri="{FF2B5EF4-FFF2-40B4-BE49-F238E27FC236}">
                <a16:creationId xmlns:a16="http://schemas.microsoft.com/office/drawing/2014/main" id="{3143768F-9453-4A26-89E9-8810C084DCF0}"/>
              </a:ext>
            </a:extLst>
          </p:cNvPr>
          <p:cNvSpPr/>
          <p:nvPr/>
        </p:nvSpPr>
        <p:spPr>
          <a:xfrm>
            <a:off x="5144871" y="2164360"/>
            <a:ext cx="593200" cy="27683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1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CF1581-497E-4C69-A287-991CA39DDCB9}"/>
              </a:ext>
            </a:extLst>
          </p:cNvPr>
          <p:cNvSpPr txBox="1"/>
          <p:nvPr/>
        </p:nvSpPr>
        <p:spPr>
          <a:xfrm>
            <a:off x="2924432" y="2281881"/>
            <a:ext cx="6711325" cy="4339650"/>
          </a:xfrm>
          <a:prstGeom prst="rect">
            <a:avLst/>
          </a:prstGeom>
          <a:noFill/>
        </p:spPr>
        <p:txBody>
          <a:bodyPr wrap="square" rtlCol="0">
            <a:spAutoFit/>
          </a:bodyPr>
          <a:lstStyle/>
          <a:p>
            <a:pPr algn="ctr"/>
            <a:r>
              <a:rPr lang="en-US" sz="2000" b="1" i="1" dirty="0"/>
              <a:t>Click on the Book Title To:</a:t>
            </a:r>
          </a:p>
          <a:p>
            <a:pPr algn="ctr"/>
            <a:endParaRPr lang="en-US" sz="2000" b="1" dirty="0"/>
          </a:p>
          <a:p>
            <a:pPr algn="ctr"/>
            <a:endParaRPr lang="en-US" sz="2400" b="1" dirty="0"/>
          </a:p>
          <a:p>
            <a:pPr marL="285750" indent="-285750">
              <a:buFont typeface="Arial" panose="020B0604020202020204" pitchFamily="34" charset="0"/>
              <a:buChar char="•"/>
            </a:pPr>
            <a:r>
              <a:rPr lang="en-US" sz="2400" dirty="0"/>
              <a:t>Access the Table of Contents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Select a Chapter to Navigate Inside the Book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 Content Search to Search Within the Title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Search Within Multiple Titles</a:t>
            </a:r>
          </a:p>
          <a:p>
            <a:pPr marL="285750" indent="-285750">
              <a:buFont typeface="Arial" panose="020B0604020202020204" pitchFamily="34" charset="0"/>
              <a:buChar char="•"/>
            </a:pPr>
            <a:endParaRPr lang="en-US" sz="2400" dirty="0"/>
          </a:p>
          <a:p>
            <a:endParaRPr lang="en-US" sz="2000" dirty="0"/>
          </a:p>
        </p:txBody>
      </p:sp>
      <p:sp>
        <p:nvSpPr>
          <p:cNvPr id="3" name="TextBox 2">
            <a:extLst>
              <a:ext uri="{FF2B5EF4-FFF2-40B4-BE49-F238E27FC236}">
                <a16:creationId xmlns:a16="http://schemas.microsoft.com/office/drawing/2014/main" id="{A8C8D1A9-807B-407C-9F90-56FB358C7713}"/>
              </a:ext>
            </a:extLst>
          </p:cNvPr>
          <p:cNvSpPr txBox="1"/>
          <p:nvPr/>
        </p:nvSpPr>
        <p:spPr>
          <a:xfrm>
            <a:off x="3411126" y="746154"/>
            <a:ext cx="7416800" cy="1323439"/>
          </a:xfrm>
          <a:prstGeom prst="rect">
            <a:avLst/>
          </a:prstGeom>
          <a:noFill/>
        </p:spPr>
        <p:txBody>
          <a:bodyPr wrap="square" rtlCol="0">
            <a:spAutoFit/>
          </a:bodyPr>
          <a:lstStyle/>
          <a:p>
            <a:r>
              <a:rPr lang="en-US" sz="4000" b="1" dirty="0"/>
              <a:t>Navigate the SMACNA Subscription eLibrary</a:t>
            </a:r>
          </a:p>
        </p:txBody>
      </p:sp>
    </p:spTree>
    <p:extLst>
      <p:ext uri="{BB962C8B-B14F-4D97-AF65-F5344CB8AC3E}">
        <p14:creationId xmlns:p14="http://schemas.microsoft.com/office/powerpoint/2010/main" val="2780986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8D326B01C3E4BB4EAF9846B78E8C6" ma:contentTypeVersion="10" ma:contentTypeDescription="Create a new document." ma:contentTypeScope="" ma:versionID="56831d23023e1eeb4d5370ddb351ae7f">
  <xsd:schema xmlns:xsd="http://www.w3.org/2001/XMLSchema" xmlns:xs="http://www.w3.org/2001/XMLSchema" xmlns:p="http://schemas.microsoft.com/office/2006/metadata/properties" xmlns:ns2="1b470782-ffb6-4f5c-aff8-586607d430a1" xmlns:ns3="732227c0-7649-49d7-a180-87e64383fd78" targetNamespace="http://schemas.microsoft.com/office/2006/metadata/properties" ma:root="true" ma:fieldsID="f60d678329bad47c3f80335dc3ee86fa" ns2:_="" ns3:_="">
    <xsd:import namespace="1b470782-ffb6-4f5c-aff8-586607d430a1"/>
    <xsd:import namespace="732227c0-7649-49d7-a180-87e64383fd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70782-ffb6-4f5c-aff8-586607d430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2227c0-7649-49d7-a180-87e64383fd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55F029-6D3E-44CC-B4DF-0DEBC48A5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70782-ffb6-4f5c-aff8-586607d430a1"/>
    <ds:schemaRef ds:uri="732227c0-7649-49d7-a180-87e64383f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53887A-A7A8-4605-B191-07A82EF01C88}">
  <ds:schemaRefs>
    <ds:schemaRef ds:uri="http://schemas.microsoft.com/sharepoint/v3/contenttype/forms"/>
  </ds:schemaRefs>
</ds:datastoreItem>
</file>

<file path=customXml/itemProps3.xml><?xml version="1.0" encoding="utf-8"?>
<ds:datastoreItem xmlns:ds="http://schemas.openxmlformats.org/officeDocument/2006/customXml" ds:itemID="{7E309497-6FB3-4A3B-90F9-CB107FA0190B}">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732227c0-7649-49d7-a180-87e64383fd78"/>
    <ds:schemaRef ds:uri="1b470782-ffb6-4f5c-aff8-586607d430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9283</TotalTime>
  <Words>2156</Words>
  <Application>Microsoft Office PowerPoint</Application>
  <PresentationFormat>Widescreen</PresentationFormat>
  <Paragraphs>264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SMACNA National Update</vt:lpstr>
      <vt:lpstr>SMACNA National Update</vt:lpstr>
      <vt:lpstr>PowerPoint Presentation</vt:lpstr>
      <vt:lpstr>PowerPoint Presentation</vt:lpstr>
      <vt:lpstr>PowerPoint Presentation</vt:lpstr>
      <vt:lpstr>Forgot Password?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Henriksen</dc:creator>
  <cp:lastModifiedBy>Noah</cp:lastModifiedBy>
  <cp:revision>371</cp:revision>
  <cp:lastPrinted>2018-10-02T19:26:05Z</cp:lastPrinted>
  <dcterms:created xsi:type="dcterms:W3CDTF">2018-08-21T21:14:13Z</dcterms:created>
  <dcterms:modified xsi:type="dcterms:W3CDTF">2018-10-08T20:17:57Z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0x010100E2B8D326B01C3E4BB4EAF9846B78E8C6</vt:lpwstr>
  </property>
</Properties>
</file>